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9" r:id="rId2"/>
    <p:sldId id="324" r:id="rId3"/>
    <p:sldId id="279" r:id="rId4"/>
    <p:sldId id="281" r:id="rId5"/>
    <p:sldId id="282" r:id="rId6"/>
    <p:sldId id="287" r:id="rId7"/>
    <p:sldId id="265" r:id="rId8"/>
    <p:sldId id="272" r:id="rId9"/>
    <p:sldId id="273" r:id="rId10"/>
    <p:sldId id="295" r:id="rId11"/>
    <p:sldId id="288" r:id="rId12"/>
    <p:sldId id="275" r:id="rId13"/>
    <p:sldId id="266" r:id="rId14"/>
    <p:sldId id="267" r:id="rId15"/>
    <p:sldId id="270" r:id="rId16"/>
    <p:sldId id="271" r:id="rId17"/>
    <p:sldId id="268" r:id="rId18"/>
    <p:sldId id="29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258" autoAdjust="0"/>
  </p:normalViewPr>
  <p:slideViewPr>
    <p:cSldViewPr snapToGrid="0">
      <p:cViewPr varScale="1">
        <p:scale>
          <a:sx n="55" d="100"/>
          <a:sy n="55" d="100"/>
        </p:scale>
        <p:origin x="107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8DDFE-F4A8-411D-A9AA-6B4D64F1C5E4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9B592A-69F0-4B29-89E6-C3C4C5185F6F}" type="pres">
      <dgm:prSet presAssocID="{83B8DDFE-F4A8-411D-A9AA-6B4D64F1C5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305C67B6-028B-4B0A-9A88-62A95C7ADBC7}" type="presOf" srcId="{83B8DDFE-F4A8-411D-A9AA-6B4D64F1C5E4}" destId="{A19B592A-69F0-4B29-89E6-C3C4C5185F6F}" srcOrd="0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754CF-9949-4653-B41F-76B3B66DEF0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A8DBB-842B-49F8-9F67-CE12BEA9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8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6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756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45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178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21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319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1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7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34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1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48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600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6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54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D1BD-0B47-40BD-8125-DE6DA2CA8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30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54439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“Insert Name of Your Session Here Close to 60 pt. Font”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2550" y="3602038"/>
            <a:ext cx="5785449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Jane Doe, University of Neverland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AA6493-D8CA-4C15-B447-5110574170CD}"/>
              </a:ext>
            </a:extLst>
          </p:cNvPr>
          <p:cNvGrpSpPr/>
          <p:nvPr/>
        </p:nvGrpSpPr>
        <p:grpSpPr>
          <a:xfrm>
            <a:off x="0" y="3321167"/>
            <a:ext cx="12192000" cy="72337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484A22-A303-40F3-A032-86E0D225412B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97953-9ED6-474E-9AFD-4D3486A75160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7E8447-C2FB-4265-9AD2-DBC3ECB15A5F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2" name="Picture 11" descr="SPSP2020 Logo">
            <a:extLst>
              <a:ext uri="{FF2B5EF4-FFF2-40B4-BE49-F238E27FC236}">
                <a16:creationId xmlns:a16="http://schemas.microsoft.com/office/drawing/2014/main" id="{AF4559C7-ECEE-46AE-AB46-1676AA358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6" y="4350311"/>
            <a:ext cx="4169664" cy="181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Include a contact email and a statement encouraging attendees to rate this session in the mobile app.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3CE758-730D-471C-A692-2B84B50B3475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538D4-26CB-4AEA-89DE-853C3927A98A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0BF917-50B1-413B-9E7D-9D4B8ADB810F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DF505-F9C7-4F69-81BF-50C09461F703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6DB1B39-A3F3-4ADC-9DF1-0CE0B55E1B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44CB32-D30D-458D-8646-96AF0004E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743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3CE758-730D-471C-A692-2B84B50B3475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538D4-26CB-4AEA-89DE-853C3927A98A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0BF917-50B1-413B-9E7D-9D4B8ADB810F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DF505-F9C7-4F69-81BF-50C09461F703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FEA9A9-11F9-4271-8F66-C599CE576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E3DF4-0D85-A44E-85A4-C043565ADDB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129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CE5A3-12EE-48C3-A1AD-D880F0359300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6887A5-34F2-47EB-8EE1-D94B896C758F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F613A9-414D-4C4F-AC6A-D44034C7721D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F4824D-6E4A-457A-99CC-BA7D7ACBC581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D40F139-387D-4F1C-BB4A-437E4A819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4234C4-8077-3446-AD0E-005CCF86D6E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5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10068B-A35C-481D-9662-B9C93AFB8517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77353D-A008-4D3E-B7EB-996E93E89A31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6A7AFD-3B9C-435C-9BDB-41B400688753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BF292-AA82-4A65-A440-52F13D17AFF2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8A86508-F40A-4074-8C45-B85EFEB0F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35340F-73FB-4C47-984E-4E9390749A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8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BB608A-A33A-4A64-A0E0-042A6254F09B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0BE804-A28F-466E-9928-EAF66FCF9984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9FCA28-321F-45C8-A006-41EFFCDB0A10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C2ABE9-FAB4-4F8F-A763-5C576C9ADFDC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DEFE8A7-A037-4DA1-B136-48003B822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7572D3-4343-5B47-B060-1659EEDD489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9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0EDCE7-9086-4886-AA20-F6B5FB319E99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83A8BD-A68D-44C4-9A41-72E355AE1185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B9668A-AD1E-43FF-86F5-0AF377D583E2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230B49-C21B-483E-A353-48F245989735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D21531D-D1E5-4417-82AC-846BD5C37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FA67B6-B817-C242-BA9D-645EB89A7AC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4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A58E8A0-00AC-4FB1-BC04-014B0C7CD66D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D64987-0BE1-4C27-8CD8-A17095B81D38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467762-2BB4-4072-B872-26069E180251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F9BDD0-E86C-4405-B66E-5FD175F361D5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C03F743-707C-4B25-943A-E60A79938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171" y="6249835"/>
            <a:ext cx="805136" cy="603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26C4C-F24D-417C-A7A1-75353164E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31992"/>
            <a:ext cx="826008" cy="826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7C5E2F-8E11-F34F-A61A-9F1FF42DFC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6629400"/>
            <a:ext cx="1060704" cy="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venti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58E8A0-00AC-4FB1-BC04-014B0C7CD66D}"/>
              </a:ext>
            </a:extLst>
          </p:cNvPr>
          <p:cNvGrpSpPr/>
          <p:nvPr/>
        </p:nvGrpSpPr>
        <p:grpSpPr>
          <a:xfrm>
            <a:off x="0" y="6629400"/>
            <a:ext cx="12192000" cy="228600"/>
            <a:chOff x="0" y="6629400"/>
            <a:chExt cx="9144000" cy="22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D64987-0BE1-4C27-8CD8-A17095B81D38}"/>
                </a:ext>
              </a:extLst>
            </p:cNvPr>
            <p:cNvSpPr/>
            <p:nvPr userDrawn="1"/>
          </p:nvSpPr>
          <p:spPr>
            <a:xfrm>
              <a:off x="0" y="6629400"/>
              <a:ext cx="3044952" cy="228600"/>
            </a:xfrm>
            <a:prstGeom prst="rect">
              <a:avLst/>
            </a:prstGeom>
            <a:solidFill>
              <a:srgbClr val="0D8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467762-2BB4-4072-B872-26069E180251}"/>
                </a:ext>
              </a:extLst>
            </p:cNvPr>
            <p:cNvSpPr/>
            <p:nvPr userDrawn="1"/>
          </p:nvSpPr>
          <p:spPr>
            <a:xfrm>
              <a:off x="3044952" y="6629400"/>
              <a:ext cx="3044952" cy="228600"/>
            </a:xfrm>
            <a:prstGeom prst="rect">
              <a:avLst/>
            </a:prstGeom>
            <a:solidFill>
              <a:srgbClr val="EDD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F9BDD0-E86C-4405-B66E-5FD175F361D5}"/>
                </a:ext>
              </a:extLst>
            </p:cNvPr>
            <p:cNvSpPr/>
            <p:nvPr userDrawn="1"/>
          </p:nvSpPr>
          <p:spPr>
            <a:xfrm>
              <a:off x="6089904" y="6629400"/>
              <a:ext cx="3054096" cy="228600"/>
            </a:xfrm>
            <a:prstGeom prst="rect">
              <a:avLst/>
            </a:prstGeom>
            <a:solidFill>
              <a:srgbClr val="693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DC777F5-D1BB-4551-9640-7E9E214E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35" y="6613144"/>
            <a:ext cx="1414732" cy="24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03F743-707C-4B25-943A-E60A79938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171" y="6249835"/>
            <a:ext cx="805136" cy="603852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0AA71F-1C1A-4BD7-ADD7-BB2ED3B60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562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F128D-C59F-413F-BB2F-7B54F08BC9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1066" y="405446"/>
            <a:ext cx="11421375" cy="6047114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ADE546-A04B-49E8-B77F-B66BD6B93E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563" y="362310"/>
          <a:ext cx="1143000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Hexagon 8"/>
          <p:cNvSpPr/>
          <p:nvPr/>
        </p:nvSpPr>
        <p:spPr>
          <a:xfrm>
            <a:off x="3012016" y="1382183"/>
            <a:ext cx="2377440" cy="2099734"/>
          </a:xfrm>
          <a:prstGeom prst="hexagon">
            <a:avLst/>
          </a:prstGeom>
          <a:solidFill>
            <a:srgbClr val="A50021">
              <a:alpha val="5019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White Collective Action</a:t>
            </a:r>
          </a:p>
        </p:txBody>
      </p:sp>
      <p:sp>
        <p:nvSpPr>
          <p:cNvPr id="10" name="Hexagon 9"/>
          <p:cNvSpPr/>
          <p:nvPr/>
        </p:nvSpPr>
        <p:spPr>
          <a:xfrm>
            <a:off x="4878917" y="338666"/>
            <a:ext cx="2377440" cy="2099734"/>
          </a:xfrm>
          <a:prstGeom prst="hexagon">
            <a:avLst/>
          </a:prstGeom>
          <a:solidFill>
            <a:srgbClr val="A5002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Group-Based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Nostalgia</a:t>
            </a:r>
          </a:p>
        </p:txBody>
      </p:sp>
      <p:sp>
        <p:nvSpPr>
          <p:cNvPr id="11" name="Hexagon 10"/>
          <p:cNvSpPr/>
          <p:nvPr/>
        </p:nvSpPr>
        <p:spPr>
          <a:xfrm>
            <a:off x="6740525" y="3508374"/>
            <a:ext cx="2377440" cy="2099734"/>
          </a:xfrm>
          <a:prstGeom prst="hexagon">
            <a:avLst/>
          </a:prstGeom>
          <a:solidFill>
            <a:srgbClr val="A50021">
              <a:alpha val="5019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System Ambivalence</a:t>
            </a:r>
          </a:p>
        </p:txBody>
      </p:sp>
      <p:sp>
        <p:nvSpPr>
          <p:cNvPr id="12" name="Hexagon 11"/>
          <p:cNvSpPr/>
          <p:nvPr/>
        </p:nvSpPr>
        <p:spPr>
          <a:xfrm>
            <a:off x="6733752" y="1400385"/>
            <a:ext cx="2377440" cy="2099734"/>
          </a:xfrm>
          <a:prstGeom prst="hexagon">
            <a:avLst/>
          </a:prstGeom>
          <a:solidFill>
            <a:srgbClr val="A50021">
              <a:alpha val="5019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Racial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Entitlement</a:t>
            </a:r>
          </a:p>
        </p:txBody>
      </p:sp>
      <p:sp>
        <p:nvSpPr>
          <p:cNvPr id="13" name="Hexagon 12"/>
          <p:cNvSpPr/>
          <p:nvPr/>
        </p:nvSpPr>
        <p:spPr>
          <a:xfrm>
            <a:off x="4873624" y="4565649"/>
            <a:ext cx="2377440" cy="2099734"/>
          </a:xfrm>
          <a:prstGeom prst="hexagon">
            <a:avLst/>
          </a:prstGeom>
          <a:solidFill>
            <a:srgbClr val="A50021">
              <a:alpha val="5019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Racial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BIRGing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3002491" y="3500966"/>
            <a:ext cx="2377440" cy="2099734"/>
          </a:xfrm>
          <a:prstGeom prst="hexagon">
            <a:avLst/>
          </a:prstGeom>
          <a:solidFill>
            <a:srgbClr val="A50021">
              <a:alpha val="50196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Retroactive Ingroup Social Comparison</a:t>
            </a:r>
          </a:p>
        </p:txBody>
      </p:sp>
      <p:sp>
        <p:nvSpPr>
          <p:cNvPr id="15" name="Hexagon 14"/>
          <p:cNvSpPr/>
          <p:nvPr/>
        </p:nvSpPr>
        <p:spPr>
          <a:xfrm>
            <a:off x="4868333" y="2451099"/>
            <a:ext cx="2377440" cy="2099734"/>
          </a:xfrm>
          <a:prstGeom prst="hexagon">
            <a:avLst/>
          </a:prstGeom>
          <a:solidFill>
            <a:srgbClr val="A5002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Toxic White Identity</a:t>
            </a:r>
          </a:p>
        </p:txBody>
      </p:sp>
    </p:spTree>
    <p:extLst>
      <p:ext uri="{BB962C8B-B14F-4D97-AF65-F5344CB8AC3E}">
        <p14:creationId xmlns:p14="http://schemas.microsoft.com/office/powerpoint/2010/main" val="91458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975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Nostalgia Predicts Anti-immigrant Attitudes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799" y="1548926"/>
          <a:ext cx="10058401" cy="2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606495299"/>
                    </a:ext>
                  </a:extLst>
                </a:gridCol>
                <a:gridCol w="2367517">
                  <a:extLst>
                    <a:ext uri="{9D8B030D-6E8A-4147-A177-3AD203B41FA5}">
                      <a16:colId xmlns:a16="http://schemas.microsoft.com/office/drawing/2014/main" val="3128940541"/>
                    </a:ext>
                  </a:extLst>
                </a:gridCol>
                <a:gridCol w="2367517">
                  <a:extLst>
                    <a:ext uri="{9D8B030D-6E8A-4147-A177-3AD203B41FA5}">
                      <a16:colId xmlns:a16="http://schemas.microsoft.com/office/drawing/2014/main" val="630514740"/>
                    </a:ext>
                  </a:extLst>
                </a:gridCol>
                <a:gridCol w="1970567">
                  <a:extLst>
                    <a:ext uri="{9D8B030D-6E8A-4147-A177-3AD203B41FA5}">
                      <a16:colId xmlns:a16="http://schemas.microsoft.com/office/drawing/2014/main" val="2758443945"/>
                    </a:ext>
                  </a:extLst>
                </a:gridCol>
              </a:tblGrid>
              <a:tr h="20021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Predicting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Realistic Threat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328261"/>
                  </a:ext>
                </a:extLst>
              </a:tr>
              <a:tr h="200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1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2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579962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Nostalgia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.57***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.34***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82850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Conservatism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.39***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58369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Fiscal Conservatism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.14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91564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842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B78D147-527D-4357-A075-842020E01C6D}"/>
              </a:ext>
            </a:extLst>
          </p:cNvPr>
          <p:cNvSpPr/>
          <p:nvPr/>
        </p:nvSpPr>
        <p:spPr>
          <a:xfrm>
            <a:off x="6792686" y="2286000"/>
            <a:ext cx="2351314" cy="391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6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975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Nostalgia Predicts Anti-immigrant Attitudes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799" y="1548926"/>
          <a:ext cx="10058401" cy="466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606495299"/>
                    </a:ext>
                  </a:extLst>
                </a:gridCol>
                <a:gridCol w="2367517">
                  <a:extLst>
                    <a:ext uri="{9D8B030D-6E8A-4147-A177-3AD203B41FA5}">
                      <a16:colId xmlns:a16="http://schemas.microsoft.com/office/drawing/2014/main" val="3128940541"/>
                    </a:ext>
                  </a:extLst>
                </a:gridCol>
                <a:gridCol w="2367517">
                  <a:extLst>
                    <a:ext uri="{9D8B030D-6E8A-4147-A177-3AD203B41FA5}">
                      <a16:colId xmlns:a16="http://schemas.microsoft.com/office/drawing/2014/main" val="630514740"/>
                    </a:ext>
                  </a:extLst>
                </a:gridCol>
                <a:gridCol w="1970567">
                  <a:extLst>
                    <a:ext uri="{9D8B030D-6E8A-4147-A177-3AD203B41FA5}">
                      <a16:colId xmlns:a16="http://schemas.microsoft.com/office/drawing/2014/main" val="2758443945"/>
                    </a:ext>
                  </a:extLst>
                </a:gridCol>
              </a:tblGrid>
              <a:tr h="20021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Predicting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Realistic Threat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328261"/>
                  </a:ext>
                </a:extLst>
              </a:tr>
              <a:tr h="200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1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2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579962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Nostalgia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.57***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.34***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82850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Conservatism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.39***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58369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Fiscal Conservatism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.14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91564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284209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Predicting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Symbolic Threat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00495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1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2</a:t>
                      </a:r>
                    </a:p>
                  </a:txBody>
                  <a:tcPr>
                    <a:solidFill>
                      <a:srgbClr val="A500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932321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Nostalgia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 64***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 43***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74738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Conservatism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.42***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286815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Fiscal Conservatism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.05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63685"/>
                  </a:ext>
                </a:extLst>
              </a:tr>
              <a:tr h="40043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8178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5F02747-EEAC-4380-84BB-050B597B98F6}"/>
              </a:ext>
            </a:extLst>
          </p:cNvPr>
          <p:cNvSpPr/>
          <p:nvPr/>
        </p:nvSpPr>
        <p:spPr>
          <a:xfrm>
            <a:off x="6792686" y="2286000"/>
            <a:ext cx="2351314" cy="391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F7FEA-4626-410A-A18F-D50DAD6E612E}"/>
              </a:ext>
            </a:extLst>
          </p:cNvPr>
          <p:cNvSpPr/>
          <p:nvPr/>
        </p:nvSpPr>
        <p:spPr>
          <a:xfrm>
            <a:off x="6792686" y="4610100"/>
            <a:ext cx="2351314" cy="391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948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43740"/>
            <a:ext cx="10058400" cy="420900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Longing for America’s past predicts beliefs that immigrants pose both realistic and symbolic threats to America beyond conservative ideology.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unclear if being nostalgic for America’s past means being nostalgic for America’s WHITE past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White identity and the nostalgia-anti-immigrant association is unclear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ACA1-4562-4EB9-B99E-2529B095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65" y="1625083"/>
            <a:ext cx="3363632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b="0" cap="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2:</a:t>
            </a:r>
            <a:br>
              <a:rPr lang="en-US" b="0" cap="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cap="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Racial Nostalgia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8A0C7-8858-43B4-9A94-F38DDE78E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2" r="16291"/>
          <a:stretch/>
        </p:blipFill>
        <p:spPr>
          <a:xfrm>
            <a:off x="5386389" y="645109"/>
            <a:ext cx="6122605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6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039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2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62987"/>
            <a:ext cx="10058400" cy="474212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158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(F: 75; M: 83) White Americans from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Mturk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68% somewhat to very conservative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an anonymous survey about identity and racial issues in America</a:t>
            </a:r>
          </a:p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Racial identity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Phinney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1992: 12 items: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.91); e.g., “I have a strong sense of belonging to my own racial/ ethnic group.”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Strongly disagree; 7 = Strongly agree</a:t>
            </a:r>
          </a:p>
        </p:txBody>
      </p:sp>
    </p:spTree>
    <p:extLst>
      <p:ext uri="{BB962C8B-B14F-4D97-AF65-F5344CB8AC3E}">
        <p14:creationId xmlns:p14="http://schemas.microsoft.com/office/powerpoint/2010/main" val="286061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596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Racial/Ethnic Nostalgia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39433"/>
            <a:ext cx="10058400" cy="4113312"/>
          </a:xfrm>
        </p:spPr>
        <p:txBody>
          <a:bodyPr/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Racial/Ethnic Nostalgia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items: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.59)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“When I think about my racial/ethnic group’s past, I become full of positive emotions.”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“When thinking about my racial/ethnic group, our best days were in the past.” 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Strongly disagree; 7 = Strongly agree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8046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722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Anti-Immigrant Policies &amp; White 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43740"/>
            <a:ext cx="10058400" cy="4209004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Anti-Immigrant Policies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items: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.83)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“In order to deter illegal immigration, the government should separate immigrant children from their parents” and “Our country should use armed force against anyone crossing the border illegally.”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Strongly disagree; 7 = Strongly agree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Nationalism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items: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.92)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“One of the problems with America is the decline of Whiteness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and “In order to maintain White status it is sometimes necessary to use violence towards racial/ethnic minority groups.”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Strongly disagree; 7 = Strongly agree</a:t>
            </a:r>
          </a:p>
        </p:txBody>
      </p:sp>
    </p:spTree>
    <p:extLst>
      <p:ext uri="{BB962C8B-B14F-4D97-AF65-F5344CB8AC3E}">
        <p14:creationId xmlns:p14="http://schemas.microsoft.com/office/powerpoint/2010/main" val="12790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80786"/>
            <a:ext cx="10310037" cy="83533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Nostalgia Mediates Identity-Immigrant Policy Link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EF588E-9EAB-4E98-9161-110C21A7F92A}"/>
              </a:ext>
            </a:extLst>
          </p:cNvPr>
          <p:cNvGrpSpPr/>
          <p:nvPr/>
        </p:nvGrpSpPr>
        <p:grpSpPr>
          <a:xfrm>
            <a:off x="1347890" y="1477926"/>
            <a:ext cx="9486595" cy="3736733"/>
            <a:chOff x="1347890" y="1477926"/>
            <a:chExt cx="9486595" cy="373673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CDA398C-DD24-4BE8-82F0-56F194FC7CF6}"/>
                </a:ext>
              </a:extLst>
            </p:cNvPr>
            <p:cNvSpPr/>
            <p:nvPr/>
          </p:nvSpPr>
          <p:spPr>
            <a:xfrm>
              <a:off x="1347890" y="3598744"/>
              <a:ext cx="2154750" cy="1615915"/>
            </a:xfrm>
            <a:custGeom>
              <a:avLst/>
              <a:gdLst>
                <a:gd name="connsiteX0" fmla="*/ 0 w 2154750"/>
                <a:gd name="connsiteY0" fmla="*/ 161592 h 1615915"/>
                <a:gd name="connsiteX1" fmla="*/ 161592 w 2154750"/>
                <a:gd name="connsiteY1" fmla="*/ 0 h 1615915"/>
                <a:gd name="connsiteX2" fmla="*/ 1993159 w 2154750"/>
                <a:gd name="connsiteY2" fmla="*/ 0 h 1615915"/>
                <a:gd name="connsiteX3" fmla="*/ 2154751 w 2154750"/>
                <a:gd name="connsiteY3" fmla="*/ 161592 h 1615915"/>
                <a:gd name="connsiteX4" fmla="*/ 2154750 w 2154750"/>
                <a:gd name="connsiteY4" fmla="*/ 1454324 h 1615915"/>
                <a:gd name="connsiteX5" fmla="*/ 1993158 w 2154750"/>
                <a:gd name="connsiteY5" fmla="*/ 1615916 h 1615915"/>
                <a:gd name="connsiteX6" fmla="*/ 161592 w 2154750"/>
                <a:gd name="connsiteY6" fmla="*/ 1615915 h 1615915"/>
                <a:gd name="connsiteX7" fmla="*/ 0 w 2154750"/>
                <a:gd name="connsiteY7" fmla="*/ 1454323 h 1615915"/>
                <a:gd name="connsiteX8" fmla="*/ 0 w 2154750"/>
                <a:gd name="connsiteY8" fmla="*/ 161592 h 161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4750" h="1615915">
                  <a:moveTo>
                    <a:pt x="0" y="161592"/>
                  </a:moveTo>
                  <a:cubicBezTo>
                    <a:pt x="0" y="72347"/>
                    <a:pt x="72347" y="0"/>
                    <a:pt x="161592" y="0"/>
                  </a:cubicBezTo>
                  <a:lnTo>
                    <a:pt x="1993159" y="0"/>
                  </a:lnTo>
                  <a:cubicBezTo>
                    <a:pt x="2082404" y="0"/>
                    <a:pt x="2154751" y="72347"/>
                    <a:pt x="2154751" y="161592"/>
                  </a:cubicBezTo>
                  <a:cubicBezTo>
                    <a:pt x="2154751" y="592503"/>
                    <a:pt x="2154750" y="1023413"/>
                    <a:pt x="2154750" y="1454324"/>
                  </a:cubicBezTo>
                  <a:cubicBezTo>
                    <a:pt x="2154750" y="1543569"/>
                    <a:pt x="2082403" y="1615916"/>
                    <a:pt x="1993158" y="1615916"/>
                  </a:cubicBezTo>
                  <a:lnTo>
                    <a:pt x="161592" y="1615915"/>
                  </a:lnTo>
                  <a:cubicBezTo>
                    <a:pt x="72347" y="1615915"/>
                    <a:pt x="0" y="1543568"/>
                    <a:pt x="0" y="1454323"/>
                  </a:cubicBezTo>
                  <a:lnTo>
                    <a:pt x="0" y="1615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249" tIns="169249" rIns="169249" bIns="169249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White</a:t>
              </a:r>
            </a:p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Identity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7B6E40-F7D7-4870-8988-07E84A242300}"/>
                </a:ext>
              </a:extLst>
            </p:cNvPr>
            <p:cNvSpPr/>
            <p:nvPr/>
          </p:nvSpPr>
          <p:spPr>
            <a:xfrm>
              <a:off x="4758725" y="1477926"/>
              <a:ext cx="2492453" cy="1587554"/>
            </a:xfrm>
            <a:custGeom>
              <a:avLst/>
              <a:gdLst>
                <a:gd name="connsiteX0" fmla="*/ 0 w 2492453"/>
                <a:gd name="connsiteY0" fmla="*/ 158755 h 1587554"/>
                <a:gd name="connsiteX1" fmla="*/ 158755 w 2492453"/>
                <a:gd name="connsiteY1" fmla="*/ 0 h 1587554"/>
                <a:gd name="connsiteX2" fmla="*/ 2333698 w 2492453"/>
                <a:gd name="connsiteY2" fmla="*/ 0 h 1587554"/>
                <a:gd name="connsiteX3" fmla="*/ 2492453 w 2492453"/>
                <a:gd name="connsiteY3" fmla="*/ 158755 h 1587554"/>
                <a:gd name="connsiteX4" fmla="*/ 2492453 w 2492453"/>
                <a:gd name="connsiteY4" fmla="*/ 1428799 h 1587554"/>
                <a:gd name="connsiteX5" fmla="*/ 2333698 w 2492453"/>
                <a:gd name="connsiteY5" fmla="*/ 1587554 h 1587554"/>
                <a:gd name="connsiteX6" fmla="*/ 158755 w 2492453"/>
                <a:gd name="connsiteY6" fmla="*/ 1587554 h 1587554"/>
                <a:gd name="connsiteX7" fmla="*/ 0 w 2492453"/>
                <a:gd name="connsiteY7" fmla="*/ 1428799 h 1587554"/>
                <a:gd name="connsiteX8" fmla="*/ 0 w 2492453"/>
                <a:gd name="connsiteY8" fmla="*/ 158755 h 158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2453" h="1587554">
                  <a:moveTo>
                    <a:pt x="0" y="158755"/>
                  </a:moveTo>
                  <a:cubicBezTo>
                    <a:pt x="0" y="71077"/>
                    <a:pt x="71077" y="0"/>
                    <a:pt x="158755" y="0"/>
                  </a:cubicBezTo>
                  <a:lnTo>
                    <a:pt x="2333698" y="0"/>
                  </a:lnTo>
                  <a:cubicBezTo>
                    <a:pt x="2421376" y="0"/>
                    <a:pt x="2492453" y="71077"/>
                    <a:pt x="2492453" y="158755"/>
                  </a:cubicBezTo>
                  <a:lnTo>
                    <a:pt x="2492453" y="1428799"/>
                  </a:lnTo>
                  <a:cubicBezTo>
                    <a:pt x="2492453" y="1516477"/>
                    <a:pt x="2421376" y="1587554"/>
                    <a:pt x="2333698" y="1587554"/>
                  </a:cubicBezTo>
                  <a:lnTo>
                    <a:pt x="158755" y="1587554"/>
                  </a:lnTo>
                  <a:cubicBezTo>
                    <a:pt x="71077" y="1587554"/>
                    <a:pt x="0" y="1516477"/>
                    <a:pt x="0" y="1428799"/>
                  </a:cubicBezTo>
                  <a:lnTo>
                    <a:pt x="0" y="1587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418" tIns="168418" rIns="168418" bIns="168418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Racial</a:t>
              </a:r>
            </a:p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Nostalgia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8C25511-CFFE-4510-9B15-3BD0217E6832}"/>
                </a:ext>
              </a:extLst>
            </p:cNvPr>
            <p:cNvSpPr/>
            <p:nvPr/>
          </p:nvSpPr>
          <p:spPr>
            <a:xfrm>
              <a:off x="8321685" y="3572124"/>
              <a:ext cx="2512800" cy="1638618"/>
            </a:xfrm>
            <a:custGeom>
              <a:avLst/>
              <a:gdLst>
                <a:gd name="connsiteX0" fmla="*/ 0 w 2512800"/>
                <a:gd name="connsiteY0" fmla="*/ 163862 h 1638618"/>
                <a:gd name="connsiteX1" fmla="*/ 163862 w 2512800"/>
                <a:gd name="connsiteY1" fmla="*/ 0 h 1638618"/>
                <a:gd name="connsiteX2" fmla="*/ 2348938 w 2512800"/>
                <a:gd name="connsiteY2" fmla="*/ 0 h 1638618"/>
                <a:gd name="connsiteX3" fmla="*/ 2512800 w 2512800"/>
                <a:gd name="connsiteY3" fmla="*/ 163862 h 1638618"/>
                <a:gd name="connsiteX4" fmla="*/ 2512800 w 2512800"/>
                <a:gd name="connsiteY4" fmla="*/ 1474756 h 1638618"/>
                <a:gd name="connsiteX5" fmla="*/ 2348938 w 2512800"/>
                <a:gd name="connsiteY5" fmla="*/ 1638618 h 1638618"/>
                <a:gd name="connsiteX6" fmla="*/ 163862 w 2512800"/>
                <a:gd name="connsiteY6" fmla="*/ 1638618 h 1638618"/>
                <a:gd name="connsiteX7" fmla="*/ 0 w 2512800"/>
                <a:gd name="connsiteY7" fmla="*/ 1474756 h 1638618"/>
                <a:gd name="connsiteX8" fmla="*/ 0 w 2512800"/>
                <a:gd name="connsiteY8" fmla="*/ 163862 h 16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2800" h="1638618">
                  <a:moveTo>
                    <a:pt x="0" y="163862"/>
                  </a:moveTo>
                  <a:cubicBezTo>
                    <a:pt x="0" y="73364"/>
                    <a:pt x="73364" y="0"/>
                    <a:pt x="163862" y="0"/>
                  </a:cubicBezTo>
                  <a:lnTo>
                    <a:pt x="2348938" y="0"/>
                  </a:lnTo>
                  <a:cubicBezTo>
                    <a:pt x="2439436" y="0"/>
                    <a:pt x="2512800" y="73364"/>
                    <a:pt x="2512800" y="163862"/>
                  </a:cubicBezTo>
                  <a:lnTo>
                    <a:pt x="2512800" y="1474756"/>
                  </a:lnTo>
                  <a:cubicBezTo>
                    <a:pt x="2512800" y="1565254"/>
                    <a:pt x="2439436" y="1638618"/>
                    <a:pt x="2348938" y="1638618"/>
                  </a:cubicBezTo>
                  <a:lnTo>
                    <a:pt x="163862" y="1638618"/>
                  </a:lnTo>
                  <a:cubicBezTo>
                    <a:pt x="73364" y="1638618"/>
                    <a:pt x="0" y="1565254"/>
                    <a:pt x="0" y="1474756"/>
                  </a:cubicBezTo>
                  <a:lnTo>
                    <a:pt x="0" y="1638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73" tIns="154673" rIns="154673" bIns="154673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Anti-</a:t>
              </a:r>
            </a:p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Immigrant</a:t>
              </a:r>
            </a:p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Policy</a:t>
              </a:r>
            </a:p>
          </p:txBody>
        </p:sp>
      </p:grp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594100" y="4359348"/>
            <a:ext cx="4586589" cy="0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53396" y="2831067"/>
            <a:ext cx="168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.51***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9422" y="2831067"/>
            <a:ext cx="174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=.31***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3614" y="3807770"/>
            <a:ext cx="150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=. 18**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8690" y="4429564"/>
            <a:ext cx="197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02 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n.s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5699051"/>
            <a:ext cx="10171814" cy="8309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alpha val="99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.60;  Indirect effect of Nostalgia on policy: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.16 (CI: .08 to .24).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effects controlling for ideology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10BDF4-719A-4F3A-84BF-74737F92BFBE}"/>
              </a:ext>
            </a:extLst>
          </p:cNvPr>
          <p:cNvCxnSpPr>
            <a:cxnSpLocks/>
          </p:cNvCxnSpPr>
          <p:nvPr/>
        </p:nvCxnSpPr>
        <p:spPr>
          <a:xfrm flipV="1">
            <a:off x="3502640" y="3024133"/>
            <a:ext cx="1256085" cy="633470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6E980E-1E97-45C4-997F-F27D7D341FD1}"/>
              </a:ext>
            </a:extLst>
          </p:cNvPr>
          <p:cNvCxnSpPr>
            <a:cxnSpLocks/>
          </p:cNvCxnSpPr>
          <p:nvPr/>
        </p:nvCxnSpPr>
        <p:spPr>
          <a:xfrm>
            <a:off x="7251178" y="3024133"/>
            <a:ext cx="1070507" cy="597609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80786"/>
            <a:ext cx="10310037" cy="83533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Nostalgia Mediates Identity-White Nationalism Link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EF588E-9EAB-4E98-9161-110C21A7F92A}"/>
              </a:ext>
            </a:extLst>
          </p:cNvPr>
          <p:cNvGrpSpPr/>
          <p:nvPr/>
        </p:nvGrpSpPr>
        <p:grpSpPr>
          <a:xfrm>
            <a:off x="1347890" y="1477926"/>
            <a:ext cx="9486595" cy="3736733"/>
            <a:chOff x="1347890" y="1477926"/>
            <a:chExt cx="9486595" cy="373673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CDA398C-DD24-4BE8-82F0-56F194FC7CF6}"/>
                </a:ext>
              </a:extLst>
            </p:cNvPr>
            <p:cNvSpPr/>
            <p:nvPr/>
          </p:nvSpPr>
          <p:spPr>
            <a:xfrm>
              <a:off x="1347890" y="3598744"/>
              <a:ext cx="2154750" cy="1615915"/>
            </a:xfrm>
            <a:custGeom>
              <a:avLst/>
              <a:gdLst>
                <a:gd name="connsiteX0" fmla="*/ 0 w 2154750"/>
                <a:gd name="connsiteY0" fmla="*/ 161592 h 1615915"/>
                <a:gd name="connsiteX1" fmla="*/ 161592 w 2154750"/>
                <a:gd name="connsiteY1" fmla="*/ 0 h 1615915"/>
                <a:gd name="connsiteX2" fmla="*/ 1993159 w 2154750"/>
                <a:gd name="connsiteY2" fmla="*/ 0 h 1615915"/>
                <a:gd name="connsiteX3" fmla="*/ 2154751 w 2154750"/>
                <a:gd name="connsiteY3" fmla="*/ 161592 h 1615915"/>
                <a:gd name="connsiteX4" fmla="*/ 2154750 w 2154750"/>
                <a:gd name="connsiteY4" fmla="*/ 1454324 h 1615915"/>
                <a:gd name="connsiteX5" fmla="*/ 1993158 w 2154750"/>
                <a:gd name="connsiteY5" fmla="*/ 1615916 h 1615915"/>
                <a:gd name="connsiteX6" fmla="*/ 161592 w 2154750"/>
                <a:gd name="connsiteY6" fmla="*/ 1615915 h 1615915"/>
                <a:gd name="connsiteX7" fmla="*/ 0 w 2154750"/>
                <a:gd name="connsiteY7" fmla="*/ 1454323 h 1615915"/>
                <a:gd name="connsiteX8" fmla="*/ 0 w 2154750"/>
                <a:gd name="connsiteY8" fmla="*/ 161592 h 161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4750" h="1615915">
                  <a:moveTo>
                    <a:pt x="0" y="161592"/>
                  </a:moveTo>
                  <a:cubicBezTo>
                    <a:pt x="0" y="72347"/>
                    <a:pt x="72347" y="0"/>
                    <a:pt x="161592" y="0"/>
                  </a:cubicBezTo>
                  <a:lnTo>
                    <a:pt x="1993159" y="0"/>
                  </a:lnTo>
                  <a:cubicBezTo>
                    <a:pt x="2082404" y="0"/>
                    <a:pt x="2154751" y="72347"/>
                    <a:pt x="2154751" y="161592"/>
                  </a:cubicBezTo>
                  <a:cubicBezTo>
                    <a:pt x="2154751" y="592503"/>
                    <a:pt x="2154750" y="1023413"/>
                    <a:pt x="2154750" y="1454324"/>
                  </a:cubicBezTo>
                  <a:cubicBezTo>
                    <a:pt x="2154750" y="1543569"/>
                    <a:pt x="2082403" y="1615916"/>
                    <a:pt x="1993158" y="1615916"/>
                  </a:cubicBezTo>
                  <a:lnTo>
                    <a:pt x="161592" y="1615915"/>
                  </a:lnTo>
                  <a:cubicBezTo>
                    <a:pt x="72347" y="1615915"/>
                    <a:pt x="0" y="1543568"/>
                    <a:pt x="0" y="1454323"/>
                  </a:cubicBezTo>
                  <a:lnTo>
                    <a:pt x="0" y="1615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249" tIns="169249" rIns="169249" bIns="169249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White</a:t>
              </a:r>
            </a:p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Identity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7B6E40-F7D7-4870-8988-07E84A242300}"/>
                </a:ext>
              </a:extLst>
            </p:cNvPr>
            <p:cNvSpPr/>
            <p:nvPr/>
          </p:nvSpPr>
          <p:spPr>
            <a:xfrm>
              <a:off x="4758725" y="1477926"/>
              <a:ext cx="2492453" cy="1587554"/>
            </a:xfrm>
            <a:custGeom>
              <a:avLst/>
              <a:gdLst>
                <a:gd name="connsiteX0" fmla="*/ 0 w 2492453"/>
                <a:gd name="connsiteY0" fmla="*/ 158755 h 1587554"/>
                <a:gd name="connsiteX1" fmla="*/ 158755 w 2492453"/>
                <a:gd name="connsiteY1" fmla="*/ 0 h 1587554"/>
                <a:gd name="connsiteX2" fmla="*/ 2333698 w 2492453"/>
                <a:gd name="connsiteY2" fmla="*/ 0 h 1587554"/>
                <a:gd name="connsiteX3" fmla="*/ 2492453 w 2492453"/>
                <a:gd name="connsiteY3" fmla="*/ 158755 h 1587554"/>
                <a:gd name="connsiteX4" fmla="*/ 2492453 w 2492453"/>
                <a:gd name="connsiteY4" fmla="*/ 1428799 h 1587554"/>
                <a:gd name="connsiteX5" fmla="*/ 2333698 w 2492453"/>
                <a:gd name="connsiteY5" fmla="*/ 1587554 h 1587554"/>
                <a:gd name="connsiteX6" fmla="*/ 158755 w 2492453"/>
                <a:gd name="connsiteY6" fmla="*/ 1587554 h 1587554"/>
                <a:gd name="connsiteX7" fmla="*/ 0 w 2492453"/>
                <a:gd name="connsiteY7" fmla="*/ 1428799 h 1587554"/>
                <a:gd name="connsiteX8" fmla="*/ 0 w 2492453"/>
                <a:gd name="connsiteY8" fmla="*/ 158755 h 158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2453" h="1587554">
                  <a:moveTo>
                    <a:pt x="0" y="158755"/>
                  </a:moveTo>
                  <a:cubicBezTo>
                    <a:pt x="0" y="71077"/>
                    <a:pt x="71077" y="0"/>
                    <a:pt x="158755" y="0"/>
                  </a:cubicBezTo>
                  <a:lnTo>
                    <a:pt x="2333698" y="0"/>
                  </a:lnTo>
                  <a:cubicBezTo>
                    <a:pt x="2421376" y="0"/>
                    <a:pt x="2492453" y="71077"/>
                    <a:pt x="2492453" y="158755"/>
                  </a:cubicBezTo>
                  <a:lnTo>
                    <a:pt x="2492453" y="1428799"/>
                  </a:lnTo>
                  <a:cubicBezTo>
                    <a:pt x="2492453" y="1516477"/>
                    <a:pt x="2421376" y="1587554"/>
                    <a:pt x="2333698" y="1587554"/>
                  </a:cubicBezTo>
                  <a:lnTo>
                    <a:pt x="158755" y="1587554"/>
                  </a:lnTo>
                  <a:cubicBezTo>
                    <a:pt x="71077" y="1587554"/>
                    <a:pt x="0" y="1516477"/>
                    <a:pt x="0" y="1428799"/>
                  </a:cubicBezTo>
                  <a:lnTo>
                    <a:pt x="0" y="1587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418" tIns="168418" rIns="168418" bIns="168418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Racial</a:t>
              </a:r>
            </a:p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Nostalgia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8C25511-CFFE-4510-9B15-3BD0217E6832}"/>
                </a:ext>
              </a:extLst>
            </p:cNvPr>
            <p:cNvSpPr/>
            <p:nvPr/>
          </p:nvSpPr>
          <p:spPr>
            <a:xfrm>
              <a:off x="8321685" y="3572124"/>
              <a:ext cx="2512800" cy="1638618"/>
            </a:xfrm>
            <a:custGeom>
              <a:avLst/>
              <a:gdLst>
                <a:gd name="connsiteX0" fmla="*/ 0 w 2512800"/>
                <a:gd name="connsiteY0" fmla="*/ 163862 h 1638618"/>
                <a:gd name="connsiteX1" fmla="*/ 163862 w 2512800"/>
                <a:gd name="connsiteY1" fmla="*/ 0 h 1638618"/>
                <a:gd name="connsiteX2" fmla="*/ 2348938 w 2512800"/>
                <a:gd name="connsiteY2" fmla="*/ 0 h 1638618"/>
                <a:gd name="connsiteX3" fmla="*/ 2512800 w 2512800"/>
                <a:gd name="connsiteY3" fmla="*/ 163862 h 1638618"/>
                <a:gd name="connsiteX4" fmla="*/ 2512800 w 2512800"/>
                <a:gd name="connsiteY4" fmla="*/ 1474756 h 1638618"/>
                <a:gd name="connsiteX5" fmla="*/ 2348938 w 2512800"/>
                <a:gd name="connsiteY5" fmla="*/ 1638618 h 1638618"/>
                <a:gd name="connsiteX6" fmla="*/ 163862 w 2512800"/>
                <a:gd name="connsiteY6" fmla="*/ 1638618 h 1638618"/>
                <a:gd name="connsiteX7" fmla="*/ 0 w 2512800"/>
                <a:gd name="connsiteY7" fmla="*/ 1474756 h 1638618"/>
                <a:gd name="connsiteX8" fmla="*/ 0 w 2512800"/>
                <a:gd name="connsiteY8" fmla="*/ 163862 h 16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2800" h="1638618">
                  <a:moveTo>
                    <a:pt x="0" y="163862"/>
                  </a:moveTo>
                  <a:cubicBezTo>
                    <a:pt x="0" y="73364"/>
                    <a:pt x="73364" y="0"/>
                    <a:pt x="163862" y="0"/>
                  </a:cubicBezTo>
                  <a:lnTo>
                    <a:pt x="2348938" y="0"/>
                  </a:lnTo>
                  <a:cubicBezTo>
                    <a:pt x="2439436" y="0"/>
                    <a:pt x="2512800" y="73364"/>
                    <a:pt x="2512800" y="163862"/>
                  </a:cubicBezTo>
                  <a:lnTo>
                    <a:pt x="2512800" y="1474756"/>
                  </a:lnTo>
                  <a:cubicBezTo>
                    <a:pt x="2512800" y="1565254"/>
                    <a:pt x="2439436" y="1638618"/>
                    <a:pt x="2348938" y="1638618"/>
                  </a:cubicBezTo>
                  <a:lnTo>
                    <a:pt x="163862" y="1638618"/>
                  </a:lnTo>
                  <a:cubicBezTo>
                    <a:pt x="73364" y="1638618"/>
                    <a:pt x="0" y="1565254"/>
                    <a:pt x="0" y="1474756"/>
                  </a:cubicBezTo>
                  <a:lnTo>
                    <a:pt x="0" y="1638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673" tIns="154673" rIns="154673" bIns="154673" numCol="1" spcCol="127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White Nationalism</a:t>
              </a:r>
            </a:p>
          </p:txBody>
        </p:sp>
      </p:grp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594100" y="4359348"/>
            <a:ext cx="4586589" cy="0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53396" y="2831067"/>
            <a:ext cx="168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.51***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9422" y="2831067"/>
            <a:ext cx="174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=.57***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3614" y="3807770"/>
            <a:ext cx="150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=. 38**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8690" y="4429564"/>
            <a:ext cx="197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10 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n.s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5699051"/>
            <a:ext cx="1017181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.56;  Indirect effect of Nostalgia on WN: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.29 (CI: .19 to .40).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617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effects controlling for ideology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10BDF4-719A-4F3A-84BF-74737F92BFBE}"/>
              </a:ext>
            </a:extLst>
          </p:cNvPr>
          <p:cNvCxnSpPr>
            <a:cxnSpLocks/>
          </p:cNvCxnSpPr>
          <p:nvPr/>
        </p:nvCxnSpPr>
        <p:spPr>
          <a:xfrm flipV="1">
            <a:off x="3502640" y="3024133"/>
            <a:ext cx="1256085" cy="633470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6E980E-1E97-45C4-997F-F27D7D341FD1}"/>
              </a:ext>
            </a:extLst>
          </p:cNvPr>
          <p:cNvCxnSpPr>
            <a:cxnSpLocks/>
          </p:cNvCxnSpPr>
          <p:nvPr/>
        </p:nvCxnSpPr>
        <p:spPr>
          <a:xfrm>
            <a:off x="7251178" y="3024133"/>
            <a:ext cx="1070507" cy="597609"/>
          </a:xfrm>
          <a:prstGeom prst="straightConnector1">
            <a:avLst/>
          </a:prstGeom>
          <a:noFill/>
          <a:ln w="762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11AA-FC5B-47C6-A98D-21ED8248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F996D-285C-4677-BAE9-685056DA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3306"/>
            <a:ext cx="10058400" cy="40894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identity’s association with extreme anti-immigrant attitudes and toxic racial ideologies was mediated by idealizing one’s racial past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Broadly, group-based nostalgia can predict negative attitudes, especially if nostalgia is “restorative” to a time of cultural dominance, homogeneity, and racial entitlement</a:t>
            </a:r>
          </a:p>
        </p:txBody>
      </p:sp>
    </p:spTree>
    <p:extLst>
      <p:ext uri="{BB962C8B-B14F-4D97-AF65-F5344CB8AC3E}">
        <p14:creationId xmlns:p14="http://schemas.microsoft.com/office/powerpoint/2010/main" val="34349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AFA63C-5A46-4759-AE1C-A06A15FC1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3269" b="12616"/>
          <a:stretch/>
        </p:blipFill>
        <p:spPr>
          <a:xfrm>
            <a:off x="5568043" y="3187372"/>
            <a:ext cx="6490375" cy="3621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EE4B2A-E9D9-4861-8A92-36356D055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57" r="-1" b="9583"/>
          <a:stretch/>
        </p:blipFill>
        <p:spPr>
          <a:xfrm>
            <a:off x="0" y="23477"/>
            <a:ext cx="7335605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46FB4-9C0A-420C-A9B9-4D04DD0EF9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63" r="6" b="43558"/>
          <a:stretch/>
        </p:blipFill>
        <p:spPr>
          <a:xfrm>
            <a:off x="7458302" y="-22547"/>
            <a:ext cx="4560246" cy="31395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B81AFC-1956-46B9-9411-E003B7446A3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582" y="3380619"/>
            <a:ext cx="5296803" cy="347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E6677-F88B-4B95-B8EA-5B1D1A8EA464}"/>
              </a:ext>
            </a:extLst>
          </p:cNvPr>
          <p:cNvSpPr txBox="1"/>
          <p:nvPr/>
        </p:nvSpPr>
        <p:spPr>
          <a:xfrm>
            <a:off x="662101" y="1420586"/>
            <a:ext cx="6979670" cy="253377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Good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 Days: White Identity, Group-Based Nostalgia and the Perpetuation of Racial Extremism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539166C-E2F7-463F-9FC4-65C2AB54BDE1}"/>
              </a:ext>
            </a:extLst>
          </p:cNvPr>
          <p:cNvSpPr txBox="1">
            <a:spLocks/>
          </p:cNvSpPr>
          <p:nvPr/>
        </p:nvSpPr>
        <p:spPr>
          <a:xfrm>
            <a:off x="662100" y="4668602"/>
            <a:ext cx="6979669" cy="96690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Christine Reyna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Michael Zarate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&amp; Angel Armenta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DePaul University;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Texas, El Paso</a:t>
            </a:r>
          </a:p>
        </p:txBody>
      </p:sp>
    </p:spTree>
    <p:extLst>
      <p:ext uri="{BB962C8B-B14F-4D97-AF65-F5344CB8AC3E}">
        <p14:creationId xmlns:p14="http://schemas.microsoft.com/office/powerpoint/2010/main" val="173322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9192-B1A7-4988-9A0E-8F1FEE26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019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Nostalgia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83A0D-0B48-457A-B9EA-4D87B749B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71"/>
            <a:ext cx="10515600" cy="398509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sentimental longing or wistful affection for the past, typically for a period or place with happy personal associations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those in transition, the past reflects a safer, more predictable time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manifestations of nostalgia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2007)</a:t>
            </a:r>
          </a:p>
          <a:p>
            <a:pPr lvl="1"/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Reflective nostalgia: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wistful emotions associated with memories</a:t>
            </a:r>
          </a:p>
          <a:p>
            <a:pPr lvl="1"/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Restorative nostalgia: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desire to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recreate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past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7483B-F2F6-48B9-A14E-A74B6F821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923" y="465019"/>
            <a:ext cx="2065566" cy="15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F0C7-C426-4D6A-8F19-4F8E5212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Group-Based (Collective) Nostalgia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15E0-71CF-405C-930B-08554CAD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6053"/>
            <a:ext cx="10058400" cy="410669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Positive, wistful feelings associated with thinking about oneself in terms of one’s group membership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Wildschut,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Bruder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Robertson, van Tilburg, &amp; Sedikides, 2014 for review)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Foster a renewed sense of social identity by reconnecting people to shared experiences and cultures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Smeekes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Verkuyten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Martinovic, 2015)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cement bonds between people with shared experiences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Brown &amp; Humphreys, 2002)</a:t>
            </a:r>
          </a:p>
        </p:txBody>
      </p:sp>
    </p:spTree>
    <p:extLst>
      <p:ext uri="{BB962C8B-B14F-4D97-AF65-F5344CB8AC3E}">
        <p14:creationId xmlns:p14="http://schemas.microsoft.com/office/powerpoint/2010/main" val="3432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5E9C-79F2-4386-98F3-ADA96EAA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“Toxic” Group-Based Nostalgia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938D-863D-48DF-BE8D-DB012FDB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85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nostalgia → beliefs that native Dutch are entitled to own or rule their country (Autochthony) and predicted opposition to Muslim immigrants’ rights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Smeekes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2015)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Community/neighborhood nostalgia → Whites’ endorsement of colorblind ideologies and beliefs about White victimization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Dalmage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Michaels, 2012)</a:t>
            </a:r>
          </a:p>
        </p:txBody>
      </p:sp>
    </p:spTree>
    <p:extLst>
      <p:ext uri="{BB962C8B-B14F-4D97-AF65-F5344CB8AC3E}">
        <p14:creationId xmlns:p14="http://schemas.microsoft.com/office/powerpoint/2010/main" val="23525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C5EEFF-0B27-4DD1-9873-C2654190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6A4F49-3E26-4038-812D-94E3F7A61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Test the relationship between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nostalgia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perceptions that Latinx immigrants pose realistic and symbolic threats to America</a:t>
            </a: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Test the relationship between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racial nostalgia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endorsement of extreme anti-immigrant policies and White nationalist ideologies, and its mediating role linking White identity to these beliefs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4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0AC6-9491-4D74-AE15-8877E9EA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75" y="1861310"/>
            <a:ext cx="3737425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1: NATIONAL NOSTALGIA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D2988-AFC0-46D1-8430-AB3F31A0E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38" b="1893"/>
          <a:stretch/>
        </p:blipFill>
        <p:spPr>
          <a:xfrm>
            <a:off x="5346572" y="1683074"/>
            <a:ext cx="6202239" cy="3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9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039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1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62987"/>
            <a:ext cx="10058400" cy="474212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147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(F: 57; M: 90) White Americans from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Mturk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44% moderately to very socially conservative; 59% moderately to very fiscally conservative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an anonymous survey about beliefs about America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Nostalgia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(6-items;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.91;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Smeeks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2015) 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“How often do you bring to mind nostalgic experiences related to the way the United States was in the past?” and “…how much you miss: The way American society was in the past” 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Never…5 = Always</a:t>
            </a:r>
          </a:p>
        </p:txBody>
      </p:sp>
    </p:spTree>
    <p:extLst>
      <p:ext uri="{BB962C8B-B14F-4D97-AF65-F5344CB8AC3E}">
        <p14:creationId xmlns:p14="http://schemas.microsoft.com/office/powerpoint/2010/main" val="8613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722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Anti-Immigrant 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43740"/>
            <a:ext cx="10058400" cy="4209004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Anti-Immigrant: Realistic Threat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items: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.94)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“Immigrants are a threat to national security.” and “Immigrants are a burden on American taxpayers.”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Strongly disagree; 7 = Strongly agree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Anti-Immigrant: Symbolic Threat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items: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.90)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“Immigrants’ culture(s) dilutes American culture.”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Strongly disagree; 7 = Strongly agree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SP2020_Widescreen Presentation">
  <a:themeElements>
    <a:clrScheme name="Custom 5">
      <a:dk1>
        <a:srgbClr val="26174D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1146</Words>
  <Application>Microsoft Office PowerPoint</Application>
  <PresentationFormat>Widescreen</PresentationFormat>
  <Paragraphs>152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SPSP2020_Widescreen Presentation</vt:lpstr>
      <vt:lpstr>PowerPoint Presentation</vt:lpstr>
      <vt:lpstr>PowerPoint Presentation</vt:lpstr>
      <vt:lpstr>Nostalgia</vt:lpstr>
      <vt:lpstr>Group-Based (Collective) Nostalgia</vt:lpstr>
      <vt:lpstr>“Toxic” Group-Based Nostalgia</vt:lpstr>
      <vt:lpstr>Present Research</vt:lpstr>
      <vt:lpstr>STUDY 1: NATIONAL NOSTALGIA</vt:lpstr>
      <vt:lpstr>Study 1 Methods</vt:lpstr>
      <vt:lpstr>Anti-Immigrant Attitudes</vt:lpstr>
      <vt:lpstr>National Nostalgia Predicts Anti-immigrant Attitudes</vt:lpstr>
      <vt:lpstr>National Nostalgia Predicts Anti-immigrant Attitudes</vt:lpstr>
      <vt:lpstr>Summary</vt:lpstr>
      <vt:lpstr>Study 2: Racial Nostalgia</vt:lpstr>
      <vt:lpstr>Study 2 Methods</vt:lpstr>
      <vt:lpstr>Racial/Ethnic Nostalgia</vt:lpstr>
      <vt:lpstr>Anti-Immigrant Policies &amp; White Nationalism</vt:lpstr>
      <vt:lpstr>Nostalgia Mediates Identity-Immigrant Policy Link</vt:lpstr>
      <vt:lpstr>Nostalgia Mediates Identity-White Nationalism Link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 Bellovary</dc:creator>
  <cp:lastModifiedBy>Ande Bellovary</cp:lastModifiedBy>
  <cp:revision>2</cp:revision>
  <dcterms:created xsi:type="dcterms:W3CDTF">2020-02-19T21:57:48Z</dcterms:created>
  <dcterms:modified xsi:type="dcterms:W3CDTF">2020-02-19T22:00:42Z</dcterms:modified>
</cp:coreProperties>
</file>