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</p:sldMasterIdLst>
  <p:notesMasterIdLst>
    <p:notesMasterId r:id="rId29"/>
  </p:notesMasterIdLst>
  <p:sldIdLst>
    <p:sldId id="296" r:id="rId4"/>
    <p:sldId id="466" r:id="rId5"/>
    <p:sldId id="467" r:id="rId6"/>
    <p:sldId id="468" r:id="rId7"/>
    <p:sldId id="469" r:id="rId8"/>
    <p:sldId id="470" r:id="rId9"/>
    <p:sldId id="302" r:id="rId10"/>
    <p:sldId id="471" r:id="rId11"/>
    <p:sldId id="472" r:id="rId12"/>
    <p:sldId id="274" r:id="rId13"/>
    <p:sldId id="473" r:id="rId14"/>
    <p:sldId id="483" r:id="rId15"/>
    <p:sldId id="474" r:id="rId16"/>
    <p:sldId id="475" r:id="rId17"/>
    <p:sldId id="476" r:id="rId18"/>
    <p:sldId id="301" r:id="rId19"/>
    <p:sldId id="477" r:id="rId20"/>
    <p:sldId id="278" r:id="rId21"/>
    <p:sldId id="478" r:id="rId22"/>
    <p:sldId id="479" r:id="rId23"/>
    <p:sldId id="480" r:id="rId24"/>
    <p:sldId id="283" r:id="rId25"/>
    <p:sldId id="481" r:id="rId26"/>
    <p:sldId id="285" r:id="rId27"/>
    <p:sldId id="4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629" autoAdjust="0"/>
  </p:normalViewPr>
  <p:slideViewPr>
    <p:cSldViewPr snapToGrid="0">
      <p:cViewPr varScale="1">
        <p:scale>
          <a:sx n="52" d="100"/>
          <a:sy n="52" d="100"/>
        </p:scale>
        <p:origin x="1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B8DDFE-F4A8-411D-A9AA-6B4D64F1C5E4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9B592A-69F0-4B29-89E6-C3C4C5185F6F}" type="pres">
      <dgm:prSet presAssocID="{83B8DDFE-F4A8-411D-A9AA-6B4D64F1C5E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</dgm:ptLst>
  <dgm:cxnLst>
    <dgm:cxn modelId="{305C67B6-028B-4B0A-9A88-62A95C7ADBC7}" type="presOf" srcId="{83B8DDFE-F4A8-411D-A9AA-6B4D64F1C5E4}" destId="{A19B592A-69F0-4B29-89E6-C3C4C5185F6F}" srcOrd="0" destOrd="0" presId="urn:microsoft.com/office/officeart/2011/layout/HexagonRadial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00443A-E41E-4BDD-BC43-54E8FD4A74BE}" type="doc">
      <dgm:prSet loTypeId="urn:microsoft.com/office/officeart/2018/2/layout/IconVerticalSolidList" loCatId="icon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6BE48668-4D3C-475D-BC97-F19AAB5F53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= 246 self-identified, White Americans</a:t>
          </a:r>
        </a:p>
      </dgm:t>
    </dgm:pt>
    <dgm:pt modelId="{7BF3F919-E1CD-4971-A7F6-F72E3AD2F075}" type="parTrans" cxnId="{4B45D0DD-C131-47DF-9D60-080E5FCC6D8D}">
      <dgm:prSet/>
      <dgm:spPr/>
      <dgm:t>
        <a:bodyPr/>
        <a:lstStyle/>
        <a:p>
          <a:endParaRPr lang="en-US"/>
        </a:p>
      </dgm:t>
    </dgm:pt>
    <dgm:pt modelId="{9243E15E-E6CC-4575-8829-AC1817C8188B}" type="sibTrans" cxnId="{4B45D0DD-C131-47DF-9D60-080E5FCC6D8D}">
      <dgm:prSet/>
      <dgm:spPr/>
      <dgm:t>
        <a:bodyPr/>
        <a:lstStyle/>
        <a:p>
          <a:endParaRPr lang="en-US"/>
        </a:p>
      </dgm:t>
    </dgm:pt>
    <dgm:pt modelId="{AACC0EA3-E743-465B-89AD-491BD64F35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Age: 19 -81 years of age</a:t>
          </a:r>
        </a:p>
      </dgm:t>
    </dgm:pt>
    <dgm:pt modelId="{6E308194-2A13-4A90-88E0-7BD49E8634CB}" type="parTrans" cxnId="{743D0101-D566-45E5-AFD1-9AC161A9B473}">
      <dgm:prSet/>
      <dgm:spPr/>
      <dgm:t>
        <a:bodyPr/>
        <a:lstStyle/>
        <a:p>
          <a:endParaRPr lang="en-US"/>
        </a:p>
      </dgm:t>
    </dgm:pt>
    <dgm:pt modelId="{7586E93B-E184-4926-A50C-EC19F6B7F0F1}" type="sibTrans" cxnId="{743D0101-D566-45E5-AFD1-9AC161A9B473}">
      <dgm:prSet/>
      <dgm:spPr/>
      <dgm:t>
        <a:bodyPr/>
        <a:lstStyle/>
        <a:p>
          <a:endParaRPr lang="en-US"/>
        </a:p>
      </dgm:t>
    </dgm:pt>
    <dgm:pt modelId="{FC961D8A-2B73-4E8B-9490-B52ED8C981D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Gender: 105 (42.7%) Males, 137 (55.7%) Females</a:t>
          </a:r>
        </a:p>
      </dgm:t>
    </dgm:pt>
    <dgm:pt modelId="{5A76E374-EBE4-43EE-A138-1C83E3B923EC}" type="parTrans" cxnId="{0885642C-91F4-409C-BA29-EA7DD05DEB89}">
      <dgm:prSet/>
      <dgm:spPr/>
      <dgm:t>
        <a:bodyPr/>
        <a:lstStyle/>
        <a:p>
          <a:endParaRPr lang="en-US"/>
        </a:p>
      </dgm:t>
    </dgm:pt>
    <dgm:pt modelId="{40386B6D-31C6-45E1-AABF-8CD418D0B23B}" type="sibTrans" cxnId="{0885642C-91F4-409C-BA29-EA7DD05DEB89}">
      <dgm:prSet/>
      <dgm:spPr/>
      <dgm:t>
        <a:bodyPr/>
        <a:lstStyle/>
        <a:p>
          <a:endParaRPr lang="en-US"/>
        </a:p>
      </dgm:t>
    </dgm:pt>
    <dgm:pt modelId="{59D3D3D6-8685-4D0B-8806-7004D89F50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Participants were recruited from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Mturk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to complete a larger study about groups in society. </a:t>
          </a:r>
        </a:p>
      </dgm:t>
    </dgm:pt>
    <dgm:pt modelId="{1941C4B1-542A-4ECE-BE48-47FB713594DD}" type="parTrans" cxnId="{04EA0CDA-CE31-41DA-A4CD-753C40D1B439}">
      <dgm:prSet/>
      <dgm:spPr/>
      <dgm:t>
        <a:bodyPr/>
        <a:lstStyle/>
        <a:p>
          <a:endParaRPr lang="en-US"/>
        </a:p>
      </dgm:t>
    </dgm:pt>
    <dgm:pt modelId="{5419AA21-36D6-4545-A727-C8350EA7855E}" type="sibTrans" cxnId="{04EA0CDA-CE31-41DA-A4CD-753C40D1B439}">
      <dgm:prSet/>
      <dgm:spPr/>
      <dgm:t>
        <a:bodyPr/>
        <a:lstStyle/>
        <a:p>
          <a:endParaRPr lang="en-US"/>
        </a:p>
      </dgm:t>
    </dgm:pt>
    <dgm:pt modelId="{9014D716-3B02-4755-A627-D55FC5D252B5}" type="pres">
      <dgm:prSet presAssocID="{EF00443A-E41E-4BDD-BC43-54E8FD4A74BE}" presName="root" presStyleCnt="0">
        <dgm:presLayoutVars>
          <dgm:dir/>
          <dgm:resizeHandles val="exact"/>
        </dgm:presLayoutVars>
      </dgm:prSet>
      <dgm:spPr/>
    </dgm:pt>
    <dgm:pt modelId="{2D8C4025-07C1-432A-920C-56789DF162B0}" type="pres">
      <dgm:prSet presAssocID="{6BE48668-4D3C-475D-BC97-F19AAB5F53E8}" presName="compNode" presStyleCnt="0"/>
      <dgm:spPr/>
    </dgm:pt>
    <dgm:pt modelId="{A434602D-E14F-4D87-BC69-CE0E216315A3}" type="pres">
      <dgm:prSet presAssocID="{6BE48668-4D3C-475D-BC97-F19AAB5F53E8}" presName="bgRect" presStyleLbl="bgShp" presStyleIdx="0" presStyleCnt="2" custScaleY="139182" custLinFactNeighborX="-137" custLinFactNeighborY="-13158"/>
      <dgm:spPr/>
    </dgm:pt>
    <dgm:pt modelId="{CC10DBC9-A1E4-44F6-B0F7-28C23E07FA4B}" type="pres">
      <dgm:prSet presAssocID="{6BE48668-4D3C-475D-BC97-F19AAB5F53E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6B5C50B9-5B4C-4C51-B0EF-32D52E0A37A2}" type="pres">
      <dgm:prSet presAssocID="{6BE48668-4D3C-475D-BC97-F19AAB5F53E8}" presName="spaceRect" presStyleCnt="0"/>
      <dgm:spPr/>
    </dgm:pt>
    <dgm:pt modelId="{9A414602-D6F7-4DF6-AE70-B6800EB69949}" type="pres">
      <dgm:prSet presAssocID="{6BE48668-4D3C-475D-BC97-F19AAB5F53E8}" presName="parTx" presStyleLbl="revTx" presStyleIdx="0" presStyleCnt="3">
        <dgm:presLayoutVars>
          <dgm:chMax val="0"/>
          <dgm:chPref val="0"/>
        </dgm:presLayoutVars>
      </dgm:prSet>
      <dgm:spPr/>
    </dgm:pt>
    <dgm:pt modelId="{E3E098A1-E43A-4485-8BEF-1C3F1FEEC1C9}" type="pres">
      <dgm:prSet presAssocID="{6BE48668-4D3C-475D-BC97-F19AAB5F53E8}" presName="desTx" presStyleLbl="revTx" presStyleIdx="1" presStyleCnt="3">
        <dgm:presLayoutVars/>
      </dgm:prSet>
      <dgm:spPr/>
    </dgm:pt>
    <dgm:pt modelId="{1950B8AC-5B61-496D-A1C5-1326000933A6}" type="pres">
      <dgm:prSet presAssocID="{9243E15E-E6CC-4575-8829-AC1817C8188B}" presName="sibTrans" presStyleCnt="0"/>
      <dgm:spPr/>
    </dgm:pt>
    <dgm:pt modelId="{61E08E90-3B1E-48AF-A185-834173F6AE4C}" type="pres">
      <dgm:prSet presAssocID="{59D3D3D6-8685-4D0B-8806-7004D89F502C}" presName="compNode" presStyleCnt="0"/>
      <dgm:spPr/>
    </dgm:pt>
    <dgm:pt modelId="{43187EB1-83C4-420E-824F-C6051D9C3AC6}" type="pres">
      <dgm:prSet presAssocID="{59D3D3D6-8685-4D0B-8806-7004D89F502C}" presName="bgRect" presStyleLbl="bgShp" presStyleIdx="1" presStyleCnt="2" custScaleY="141182"/>
      <dgm:spPr/>
    </dgm:pt>
    <dgm:pt modelId="{C2D0792E-44BE-483C-92F4-781323703C73}" type="pres">
      <dgm:prSet presAssocID="{59D3D3D6-8685-4D0B-8806-7004D89F502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</dgm:pt>
    <dgm:pt modelId="{26BCA0F8-2316-495A-BBAB-7EF9D04EA2C5}" type="pres">
      <dgm:prSet presAssocID="{59D3D3D6-8685-4D0B-8806-7004D89F502C}" presName="spaceRect" presStyleCnt="0"/>
      <dgm:spPr/>
    </dgm:pt>
    <dgm:pt modelId="{24BA43C3-0141-4DF7-B9F4-231FE5190359}" type="pres">
      <dgm:prSet presAssocID="{59D3D3D6-8685-4D0B-8806-7004D89F502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43D0101-D566-45E5-AFD1-9AC161A9B473}" srcId="{6BE48668-4D3C-475D-BC97-F19AAB5F53E8}" destId="{AACC0EA3-E743-465B-89AD-491BD64F3561}" srcOrd="0" destOrd="0" parTransId="{6E308194-2A13-4A90-88E0-7BD49E8634CB}" sibTransId="{7586E93B-E184-4926-A50C-EC19F6B7F0F1}"/>
    <dgm:cxn modelId="{D27DE928-DEE2-0143-8B7E-1261ED2C8916}" type="presOf" srcId="{6BE48668-4D3C-475D-BC97-F19AAB5F53E8}" destId="{9A414602-D6F7-4DF6-AE70-B6800EB69949}" srcOrd="0" destOrd="0" presId="urn:microsoft.com/office/officeart/2018/2/layout/IconVerticalSolidList"/>
    <dgm:cxn modelId="{0885642C-91F4-409C-BA29-EA7DD05DEB89}" srcId="{6BE48668-4D3C-475D-BC97-F19AAB5F53E8}" destId="{FC961D8A-2B73-4E8B-9490-B52ED8C981D8}" srcOrd="1" destOrd="0" parTransId="{5A76E374-EBE4-43EE-A138-1C83E3B923EC}" sibTransId="{40386B6D-31C6-45E1-AABF-8CD418D0B23B}"/>
    <dgm:cxn modelId="{31B9825B-6D68-C448-8359-E2ED98990BFD}" type="presOf" srcId="{EF00443A-E41E-4BDD-BC43-54E8FD4A74BE}" destId="{9014D716-3B02-4755-A627-D55FC5D252B5}" srcOrd="0" destOrd="0" presId="urn:microsoft.com/office/officeart/2018/2/layout/IconVerticalSolidList"/>
    <dgm:cxn modelId="{104B106D-3F65-834C-A496-28DF7436DE44}" type="presOf" srcId="{FC961D8A-2B73-4E8B-9490-B52ED8C981D8}" destId="{E3E098A1-E43A-4485-8BEF-1C3F1FEEC1C9}" srcOrd="0" destOrd="1" presId="urn:microsoft.com/office/officeart/2018/2/layout/IconVerticalSolidList"/>
    <dgm:cxn modelId="{99A16DCC-D53B-5B43-9086-5D7CD9486045}" type="presOf" srcId="{59D3D3D6-8685-4D0B-8806-7004D89F502C}" destId="{24BA43C3-0141-4DF7-B9F4-231FE5190359}" srcOrd="0" destOrd="0" presId="urn:microsoft.com/office/officeart/2018/2/layout/IconVerticalSolidList"/>
    <dgm:cxn modelId="{2863A2D9-9BB6-DE4C-8997-2DD3218E2F78}" type="presOf" srcId="{AACC0EA3-E743-465B-89AD-491BD64F3561}" destId="{E3E098A1-E43A-4485-8BEF-1C3F1FEEC1C9}" srcOrd="0" destOrd="0" presId="urn:microsoft.com/office/officeart/2018/2/layout/IconVerticalSolidList"/>
    <dgm:cxn modelId="{04EA0CDA-CE31-41DA-A4CD-753C40D1B439}" srcId="{EF00443A-E41E-4BDD-BC43-54E8FD4A74BE}" destId="{59D3D3D6-8685-4D0B-8806-7004D89F502C}" srcOrd="1" destOrd="0" parTransId="{1941C4B1-542A-4ECE-BE48-47FB713594DD}" sibTransId="{5419AA21-36D6-4545-A727-C8350EA7855E}"/>
    <dgm:cxn modelId="{4B45D0DD-C131-47DF-9D60-080E5FCC6D8D}" srcId="{EF00443A-E41E-4BDD-BC43-54E8FD4A74BE}" destId="{6BE48668-4D3C-475D-BC97-F19AAB5F53E8}" srcOrd="0" destOrd="0" parTransId="{7BF3F919-E1CD-4971-A7F6-F72E3AD2F075}" sibTransId="{9243E15E-E6CC-4575-8829-AC1817C8188B}"/>
    <dgm:cxn modelId="{DE9483B9-7F50-5842-89AB-FF66808B78CC}" type="presParOf" srcId="{9014D716-3B02-4755-A627-D55FC5D252B5}" destId="{2D8C4025-07C1-432A-920C-56789DF162B0}" srcOrd="0" destOrd="0" presId="urn:microsoft.com/office/officeart/2018/2/layout/IconVerticalSolidList"/>
    <dgm:cxn modelId="{3B37E8BB-B8C1-1247-B8E3-9EB675C9DEBC}" type="presParOf" srcId="{2D8C4025-07C1-432A-920C-56789DF162B0}" destId="{A434602D-E14F-4D87-BC69-CE0E216315A3}" srcOrd="0" destOrd="0" presId="urn:microsoft.com/office/officeart/2018/2/layout/IconVerticalSolidList"/>
    <dgm:cxn modelId="{89CE43C6-9054-B54D-88A8-9BC3B135AFD0}" type="presParOf" srcId="{2D8C4025-07C1-432A-920C-56789DF162B0}" destId="{CC10DBC9-A1E4-44F6-B0F7-28C23E07FA4B}" srcOrd="1" destOrd="0" presId="urn:microsoft.com/office/officeart/2018/2/layout/IconVerticalSolidList"/>
    <dgm:cxn modelId="{65ADAB37-B2C2-F040-8D09-928F6F6C87BE}" type="presParOf" srcId="{2D8C4025-07C1-432A-920C-56789DF162B0}" destId="{6B5C50B9-5B4C-4C51-B0EF-32D52E0A37A2}" srcOrd="2" destOrd="0" presId="urn:microsoft.com/office/officeart/2018/2/layout/IconVerticalSolidList"/>
    <dgm:cxn modelId="{D40160BE-3EED-8E4B-A57A-6A16EC535522}" type="presParOf" srcId="{2D8C4025-07C1-432A-920C-56789DF162B0}" destId="{9A414602-D6F7-4DF6-AE70-B6800EB69949}" srcOrd="3" destOrd="0" presId="urn:microsoft.com/office/officeart/2018/2/layout/IconVerticalSolidList"/>
    <dgm:cxn modelId="{0775275E-98C4-8A42-BB43-EFB9BC67F703}" type="presParOf" srcId="{2D8C4025-07C1-432A-920C-56789DF162B0}" destId="{E3E098A1-E43A-4485-8BEF-1C3F1FEEC1C9}" srcOrd="4" destOrd="0" presId="urn:microsoft.com/office/officeart/2018/2/layout/IconVerticalSolidList"/>
    <dgm:cxn modelId="{918AC726-0B25-4D43-9976-BB90F674397A}" type="presParOf" srcId="{9014D716-3B02-4755-A627-D55FC5D252B5}" destId="{1950B8AC-5B61-496D-A1C5-1326000933A6}" srcOrd="1" destOrd="0" presId="urn:microsoft.com/office/officeart/2018/2/layout/IconVerticalSolidList"/>
    <dgm:cxn modelId="{280AB0FB-9EBD-434E-B3A5-2D0687FC9634}" type="presParOf" srcId="{9014D716-3B02-4755-A627-D55FC5D252B5}" destId="{61E08E90-3B1E-48AF-A185-834173F6AE4C}" srcOrd="2" destOrd="0" presId="urn:microsoft.com/office/officeart/2018/2/layout/IconVerticalSolidList"/>
    <dgm:cxn modelId="{AAFA1C4C-1DBC-1D40-95B8-16AEE0FF685F}" type="presParOf" srcId="{61E08E90-3B1E-48AF-A185-834173F6AE4C}" destId="{43187EB1-83C4-420E-824F-C6051D9C3AC6}" srcOrd="0" destOrd="0" presId="urn:microsoft.com/office/officeart/2018/2/layout/IconVerticalSolidList"/>
    <dgm:cxn modelId="{19F6C78C-D69B-9148-90E7-DA95475B7C07}" type="presParOf" srcId="{61E08E90-3B1E-48AF-A185-834173F6AE4C}" destId="{C2D0792E-44BE-483C-92F4-781323703C73}" srcOrd="1" destOrd="0" presId="urn:microsoft.com/office/officeart/2018/2/layout/IconVerticalSolidList"/>
    <dgm:cxn modelId="{365798E7-7FB9-0641-9BF6-8434E5839C63}" type="presParOf" srcId="{61E08E90-3B1E-48AF-A185-834173F6AE4C}" destId="{26BCA0F8-2316-495A-BBAB-7EF9D04EA2C5}" srcOrd="2" destOrd="0" presId="urn:microsoft.com/office/officeart/2018/2/layout/IconVerticalSolidList"/>
    <dgm:cxn modelId="{1AD49F3A-CA33-BE41-BA71-5245739B147A}" type="presParOf" srcId="{61E08E90-3B1E-48AF-A185-834173F6AE4C}" destId="{24BA43C3-0141-4DF7-B9F4-231FE519035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CD4654-2ECD-4726-BC5E-CB10595219AD}" type="doc">
      <dgm:prSet loTypeId="urn:microsoft.com/office/officeart/2018/2/layout/IconVerticalSolidList" loCatId="icon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F4290CB0-562A-45D9-A3E2-B6517F05D6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= 358 self-identified, White Americans</a:t>
          </a:r>
        </a:p>
      </dgm:t>
    </dgm:pt>
    <dgm:pt modelId="{40D25AC9-C652-4F97-B434-644E3B000395}" type="parTrans" cxnId="{F5AAF67E-4340-4E7F-B0CD-029BA094EA0D}">
      <dgm:prSet/>
      <dgm:spPr/>
      <dgm:t>
        <a:bodyPr/>
        <a:lstStyle/>
        <a:p>
          <a:endParaRPr lang="en-US"/>
        </a:p>
      </dgm:t>
    </dgm:pt>
    <dgm:pt modelId="{D3D1D90B-5C25-43B7-942A-E09CC4FAB8F9}" type="sibTrans" cxnId="{F5AAF67E-4340-4E7F-B0CD-029BA094EA0D}">
      <dgm:prSet/>
      <dgm:spPr/>
      <dgm:t>
        <a:bodyPr/>
        <a:lstStyle/>
        <a:p>
          <a:endParaRPr lang="en-US"/>
        </a:p>
      </dgm:t>
    </dgm:pt>
    <dgm:pt modelId="{FFCAFBFB-366E-4BE0-8D72-C88F465EB0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Age: 19 -73 years of age</a:t>
          </a:r>
        </a:p>
      </dgm:t>
    </dgm:pt>
    <dgm:pt modelId="{67A0CDA0-79B3-4B66-9D8F-7EAEB8207E90}" type="parTrans" cxnId="{29A10723-5994-477A-A621-203C8D7A40BB}">
      <dgm:prSet/>
      <dgm:spPr/>
      <dgm:t>
        <a:bodyPr/>
        <a:lstStyle/>
        <a:p>
          <a:endParaRPr lang="en-US"/>
        </a:p>
      </dgm:t>
    </dgm:pt>
    <dgm:pt modelId="{21A2AE36-D602-41D4-A33D-E6BEF1A82751}" type="sibTrans" cxnId="{29A10723-5994-477A-A621-203C8D7A40BB}">
      <dgm:prSet/>
      <dgm:spPr/>
      <dgm:t>
        <a:bodyPr/>
        <a:lstStyle/>
        <a:p>
          <a:endParaRPr lang="en-US"/>
        </a:p>
      </dgm:t>
    </dgm:pt>
    <dgm:pt modelId="{F31FAC71-B34F-4328-8F1E-E65D723ACB5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Gender: 183 (52.5%) Males, 175 (47.5) Females</a:t>
          </a:r>
        </a:p>
      </dgm:t>
    </dgm:pt>
    <dgm:pt modelId="{BB2134AF-60D0-452D-A74A-ADE48033F70E}" type="parTrans" cxnId="{D4999D91-A90E-4469-A203-4BD8D944A3A2}">
      <dgm:prSet/>
      <dgm:spPr/>
      <dgm:t>
        <a:bodyPr/>
        <a:lstStyle/>
        <a:p>
          <a:endParaRPr lang="en-US"/>
        </a:p>
      </dgm:t>
    </dgm:pt>
    <dgm:pt modelId="{5FD6CC91-D5DA-475C-8808-6D0450E29921}" type="sibTrans" cxnId="{D4999D91-A90E-4469-A203-4BD8D944A3A2}">
      <dgm:prSet/>
      <dgm:spPr/>
      <dgm:t>
        <a:bodyPr/>
        <a:lstStyle/>
        <a:p>
          <a:endParaRPr lang="en-US"/>
        </a:p>
      </dgm:t>
    </dgm:pt>
    <dgm:pt modelId="{5E026614-C9FC-4EB5-8CF8-6576F3BFC6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Participants were recruited from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Mturk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to complete a larger study about Racial Identity and the Status of America</a:t>
          </a:r>
        </a:p>
      </dgm:t>
    </dgm:pt>
    <dgm:pt modelId="{54CE3E7E-2A7E-4CC1-AEF5-30594BFADA4F}" type="parTrans" cxnId="{35C2996D-BB90-4FD2-9408-0CC3D15DAC59}">
      <dgm:prSet/>
      <dgm:spPr/>
      <dgm:t>
        <a:bodyPr/>
        <a:lstStyle/>
        <a:p>
          <a:endParaRPr lang="en-US"/>
        </a:p>
      </dgm:t>
    </dgm:pt>
    <dgm:pt modelId="{3CCEBF87-6AB7-4205-90FC-AFCCCF122140}" type="sibTrans" cxnId="{35C2996D-BB90-4FD2-9408-0CC3D15DAC59}">
      <dgm:prSet/>
      <dgm:spPr/>
      <dgm:t>
        <a:bodyPr/>
        <a:lstStyle/>
        <a:p>
          <a:endParaRPr lang="en-US"/>
        </a:p>
      </dgm:t>
    </dgm:pt>
    <dgm:pt modelId="{1AD0ED2B-5561-4B42-BD74-4FDBB98F9B95}" type="pres">
      <dgm:prSet presAssocID="{B1CD4654-2ECD-4726-BC5E-CB10595219AD}" presName="root" presStyleCnt="0">
        <dgm:presLayoutVars>
          <dgm:dir/>
          <dgm:resizeHandles val="exact"/>
        </dgm:presLayoutVars>
      </dgm:prSet>
      <dgm:spPr/>
    </dgm:pt>
    <dgm:pt modelId="{F5795775-41C9-447D-805F-CA8BBEAD96F1}" type="pres">
      <dgm:prSet presAssocID="{F4290CB0-562A-45D9-A3E2-B6517F05D64D}" presName="compNode" presStyleCnt="0"/>
      <dgm:spPr/>
    </dgm:pt>
    <dgm:pt modelId="{16EDFFED-69C6-41B7-8067-BF1520C8694B}" type="pres">
      <dgm:prSet presAssocID="{F4290CB0-562A-45D9-A3E2-B6517F05D64D}" presName="bgRect" presStyleLbl="bgShp" presStyleIdx="0" presStyleCnt="2" custScaleY="124481" custLinFactNeighborX="140" custLinFactNeighborY="-2038"/>
      <dgm:spPr/>
    </dgm:pt>
    <dgm:pt modelId="{3286409B-CEB4-4146-97A0-5705F80CC8AD}" type="pres">
      <dgm:prSet presAssocID="{F4290CB0-562A-45D9-A3E2-B6517F05D64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mono"/>
        </a:ext>
      </dgm:extLst>
    </dgm:pt>
    <dgm:pt modelId="{B5648891-9387-4E90-A86C-25AC30174374}" type="pres">
      <dgm:prSet presAssocID="{F4290CB0-562A-45D9-A3E2-B6517F05D64D}" presName="spaceRect" presStyleCnt="0"/>
      <dgm:spPr/>
    </dgm:pt>
    <dgm:pt modelId="{F28F3511-FA5B-4281-AC29-6CE9EC7D8191}" type="pres">
      <dgm:prSet presAssocID="{F4290CB0-562A-45D9-A3E2-B6517F05D64D}" presName="parTx" presStyleLbl="revTx" presStyleIdx="0" presStyleCnt="3" custLinFactNeighborX="-6551" custLinFactNeighborY="5961">
        <dgm:presLayoutVars>
          <dgm:chMax val="0"/>
          <dgm:chPref val="0"/>
        </dgm:presLayoutVars>
      </dgm:prSet>
      <dgm:spPr/>
    </dgm:pt>
    <dgm:pt modelId="{A128F3E2-2B1A-41CA-9B5A-9185318D1A1D}" type="pres">
      <dgm:prSet presAssocID="{F4290CB0-562A-45D9-A3E2-B6517F05D64D}" presName="desTx" presStyleLbl="revTx" presStyleIdx="1" presStyleCnt="3" custScaleX="131714" custLinFactNeighborX="-7894" custLinFactNeighborY="6806">
        <dgm:presLayoutVars/>
      </dgm:prSet>
      <dgm:spPr/>
    </dgm:pt>
    <dgm:pt modelId="{731CBDC0-0B53-4318-B3DB-5FD8979E9BFD}" type="pres">
      <dgm:prSet presAssocID="{D3D1D90B-5C25-43B7-942A-E09CC4FAB8F9}" presName="sibTrans" presStyleCnt="0"/>
      <dgm:spPr/>
    </dgm:pt>
    <dgm:pt modelId="{35686D29-1D45-499E-97B5-7D002F1584F1}" type="pres">
      <dgm:prSet presAssocID="{5E026614-C9FC-4EB5-8CF8-6576F3BFC628}" presName="compNode" presStyleCnt="0"/>
      <dgm:spPr/>
    </dgm:pt>
    <dgm:pt modelId="{6E40C186-6FDF-42FF-BE7A-2AC399604E59}" type="pres">
      <dgm:prSet presAssocID="{5E026614-C9FC-4EB5-8CF8-6576F3BFC628}" presName="bgRect" presStyleLbl="bgShp" presStyleIdx="1" presStyleCnt="2" custScaleY="133051"/>
      <dgm:spPr/>
    </dgm:pt>
    <dgm:pt modelId="{0E46DC3B-7A5E-4243-8BF8-9E206D782BED}" type="pres">
      <dgm:prSet presAssocID="{5E026614-C9FC-4EB5-8CF8-6576F3BFC62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DF635AEF-279C-4E39-B6DE-E9CBCD4A98A2}" type="pres">
      <dgm:prSet presAssocID="{5E026614-C9FC-4EB5-8CF8-6576F3BFC628}" presName="spaceRect" presStyleCnt="0"/>
      <dgm:spPr/>
    </dgm:pt>
    <dgm:pt modelId="{595FE43C-6669-40F4-A28F-D7EF0F75E2D8}" type="pres">
      <dgm:prSet presAssocID="{5E026614-C9FC-4EB5-8CF8-6576F3BFC62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D34AF21-D5F0-0C48-990B-26F33A149490}" type="presOf" srcId="{F31FAC71-B34F-4328-8F1E-E65D723ACB5B}" destId="{A128F3E2-2B1A-41CA-9B5A-9185318D1A1D}" srcOrd="0" destOrd="1" presId="urn:microsoft.com/office/officeart/2018/2/layout/IconVerticalSolidList"/>
    <dgm:cxn modelId="{29A10723-5994-477A-A621-203C8D7A40BB}" srcId="{F4290CB0-562A-45D9-A3E2-B6517F05D64D}" destId="{FFCAFBFB-366E-4BE0-8D72-C88F465EB0CA}" srcOrd="0" destOrd="0" parTransId="{67A0CDA0-79B3-4B66-9D8F-7EAEB8207E90}" sibTransId="{21A2AE36-D602-41D4-A33D-E6BEF1A82751}"/>
    <dgm:cxn modelId="{9A0D8344-5FE6-1A49-BF55-32E9E35D95D9}" type="presOf" srcId="{F4290CB0-562A-45D9-A3E2-B6517F05D64D}" destId="{F28F3511-FA5B-4281-AC29-6CE9EC7D8191}" srcOrd="0" destOrd="0" presId="urn:microsoft.com/office/officeart/2018/2/layout/IconVerticalSolidList"/>
    <dgm:cxn modelId="{35C2996D-BB90-4FD2-9408-0CC3D15DAC59}" srcId="{B1CD4654-2ECD-4726-BC5E-CB10595219AD}" destId="{5E026614-C9FC-4EB5-8CF8-6576F3BFC628}" srcOrd="1" destOrd="0" parTransId="{54CE3E7E-2A7E-4CC1-AEF5-30594BFADA4F}" sibTransId="{3CCEBF87-6AB7-4205-90FC-AFCCCF122140}"/>
    <dgm:cxn modelId="{38C0ED5A-BDFE-8B4C-ADED-68EE488CBDD2}" type="presOf" srcId="{5E026614-C9FC-4EB5-8CF8-6576F3BFC628}" destId="{595FE43C-6669-40F4-A28F-D7EF0F75E2D8}" srcOrd="0" destOrd="0" presId="urn:microsoft.com/office/officeart/2018/2/layout/IconVerticalSolidList"/>
    <dgm:cxn modelId="{F5AAF67E-4340-4E7F-B0CD-029BA094EA0D}" srcId="{B1CD4654-2ECD-4726-BC5E-CB10595219AD}" destId="{F4290CB0-562A-45D9-A3E2-B6517F05D64D}" srcOrd="0" destOrd="0" parTransId="{40D25AC9-C652-4F97-B434-644E3B000395}" sibTransId="{D3D1D90B-5C25-43B7-942A-E09CC4FAB8F9}"/>
    <dgm:cxn modelId="{92DFFA8B-7882-6942-B119-6CCDB45D778D}" type="presOf" srcId="{B1CD4654-2ECD-4726-BC5E-CB10595219AD}" destId="{1AD0ED2B-5561-4B42-BD74-4FDBB98F9B95}" srcOrd="0" destOrd="0" presId="urn:microsoft.com/office/officeart/2018/2/layout/IconVerticalSolidList"/>
    <dgm:cxn modelId="{B5BDEA8E-9C97-5849-99B3-94E94E834410}" type="presOf" srcId="{FFCAFBFB-366E-4BE0-8D72-C88F465EB0CA}" destId="{A128F3E2-2B1A-41CA-9B5A-9185318D1A1D}" srcOrd="0" destOrd="0" presId="urn:microsoft.com/office/officeart/2018/2/layout/IconVerticalSolidList"/>
    <dgm:cxn modelId="{D4999D91-A90E-4469-A203-4BD8D944A3A2}" srcId="{F4290CB0-562A-45D9-A3E2-B6517F05D64D}" destId="{F31FAC71-B34F-4328-8F1E-E65D723ACB5B}" srcOrd="1" destOrd="0" parTransId="{BB2134AF-60D0-452D-A74A-ADE48033F70E}" sibTransId="{5FD6CC91-D5DA-475C-8808-6D0450E29921}"/>
    <dgm:cxn modelId="{9D66DA3A-E94E-E941-9EC1-0A8DCB172C66}" type="presParOf" srcId="{1AD0ED2B-5561-4B42-BD74-4FDBB98F9B95}" destId="{F5795775-41C9-447D-805F-CA8BBEAD96F1}" srcOrd="0" destOrd="0" presId="urn:microsoft.com/office/officeart/2018/2/layout/IconVerticalSolidList"/>
    <dgm:cxn modelId="{4E6C23A5-48B7-3442-8686-70BCC693C5F0}" type="presParOf" srcId="{F5795775-41C9-447D-805F-CA8BBEAD96F1}" destId="{16EDFFED-69C6-41B7-8067-BF1520C8694B}" srcOrd="0" destOrd="0" presId="urn:microsoft.com/office/officeart/2018/2/layout/IconVerticalSolidList"/>
    <dgm:cxn modelId="{2604C9DE-D828-5F4B-AA4B-87E919696BE3}" type="presParOf" srcId="{F5795775-41C9-447D-805F-CA8BBEAD96F1}" destId="{3286409B-CEB4-4146-97A0-5705F80CC8AD}" srcOrd="1" destOrd="0" presId="urn:microsoft.com/office/officeart/2018/2/layout/IconVerticalSolidList"/>
    <dgm:cxn modelId="{A78A6D5F-403A-814A-8EF0-1BCF7486D377}" type="presParOf" srcId="{F5795775-41C9-447D-805F-CA8BBEAD96F1}" destId="{B5648891-9387-4E90-A86C-25AC30174374}" srcOrd="2" destOrd="0" presId="urn:microsoft.com/office/officeart/2018/2/layout/IconVerticalSolidList"/>
    <dgm:cxn modelId="{EEB75119-07CA-C045-A563-E62572CC9ED7}" type="presParOf" srcId="{F5795775-41C9-447D-805F-CA8BBEAD96F1}" destId="{F28F3511-FA5B-4281-AC29-6CE9EC7D8191}" srcOrd="3" destOrd="0" presId="urn:microsoft.com/office/officeart/2018/2/layout/IconVerticalSolidList"/>
    <dgm:cxn modelId="{8AAC4155-B94E-BD48-A8FF-FAA438CABD2A}" type="presParOf" srcId="{F5795775-41C9-447D-805F-CA8BBEAD96F1}" destId="{A128F3E2-2B1A-41CA-9B5A-9185318D1A1D}" srcOrd="4" destOrd="0" presId="urn:microsoft.com/office/officeart/2018/2/layout/IconVerticalSolidList"/>
    <dgm:cxn modelId="{895BB7E0-62FE-DE4A-882A-FE38493142C4}" type="presParOf" srcId="{1AD0ED2B-5561-4B42-BD74-4FDBB98F9B95}" destId="{731CBDC0-0B53-4318-B3DB-5FD8979E9BFD}" srcOrd="1" destOrd="0" presId="urn:microsoft.com/office/officeart/2018/2/layout/IconVerticalSolidList"/>
    <dgm:cxn modelId="{6B8CE6B6-965F-C440-B774-0B22792D6910}" type="presParOf" srcId="{1AD0ED2B-5561-4B42-BD74-4FDBB98F9B95}" destId="{35686D29-1D45-499E-97B5-7D002F1584F1}" srcOrd="2" destOrd="0" presId="urn:microsoft.com/office/officeart/2018/2/layout/IconVerticalSolidList"/>
    <dgm:cxn modelId="{B2C16A4A-1B1D-E344-9A71-0A9625400E90}" type="presParOf" srcId="{35686D29-1D45-499E-97B5-7D002F1584F1}" destId="{6E40C186-6FDF-42FF-BE7A-2AC399604E59}" srcOrd="0" destOrd="0" presId="urn:microsoft.com/office/officeart/2018/2/layout/IconVerticalSolidList"/>
    <dgm:cxn modelId="{6FBD8105-3C1E-124F-A13E-CF03ED14B9F1}" type="presParOf" srcId="{35686D29-1D45-499E-97B5-7D002F1584F1}" destId="{0E46DC3B-7A5E-4243-8BF8-9E206D782BED}" srcOrd="1" destOrd="0" presId="urn:microsoft.com/office/officeart/2018/2/layout/IconVerticalSolidList"/>
    <dgm:cxn modelId="{D36A27D2-63B3-9341-BD7A-BEF8BB20F189}" type="presParOf" srcId="{35686D29-1D45-499E-97B5-7D002F1584F1}" destId="{DF635AEF-279C-4E39-B6DE-E9CBCD4A98A2}" srcOrd="2" destOrd="0" presId="urn:microsoft.com/office/officeart/2018/2/layout/IconVerticalSolidList"/>
    <dgm:cxn modelId="{D8328C23-3844-1541-8530-2789BA6BC2CF}" type="presParOf" srcId="{35686D29-1D45-499E-97B5-7D002F1584F1}" destId="{595FE43C-6669-40F4-A28F-D7EF0F75E2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5428CA-7C00-4AAF-BE27-E27B59C23283}" type="doc">
      <dgm:prSet loTypeId="urn:microsoft.com/office/officeart/2005/8/layout/cycle7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04C983A-0B13-4C98-A7F8-25AF63AA1AA3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Racial Entitlement</a:t>
          </a:r>
        </a:p>
      </dgm:t>
    </dgm:pt>
    <dgm:pt modelId="{D1A4A7C5-93ED-48F9-9D75-D466333917CF}" type="parTrans" cxnId="{EB776958-85C5-4383-A9F8-8CC50E231D95}">
      <dgm:prSet/>
      <dgm:spPr/>
      <dgm:t>
        <a:bodyPr/>
        <a:lstStyle/>
        <a:p>
          <a:endParaRPr lang="en-US"/>
        </a:p>
      </dgm:t>
    </dgm:pt>
    <dgm:pt modelId="{6CED7D15-ECB3-4431-825B-E0760D5E0ACE}" type="sibTrans" cxnId="{EB776958-85C5-4383-A9F8-8CC50E231D95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392030C2-6A8B-42B0-BB7E-7E10F536ED33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White Nationalism</a:t>
          </a:r>
        </a:p>
      </dgm:t>
    </dgm:pt>
    <dgm:pt modelId="{1D7ED629-9C46-4595-957C-CDE525ED2CF1}" type="parTrans" cxnId="{5D5D2074-7937-4A55-AE48-F50117F15AB5}">
      <dgm:prSet/>
      <dgm:spPr/>
      <dgm:t>
        <a:bodyPr/>
        <a:lstStyle/>
        <a:p>
          <a:endParaRPr lang="en-US"/>
        </a:p>
      </dgm:t>
    </dgm:pt>
    <dgm:pt modelId="{D4D1ECF0-9BD1-4953-A2D8-F3589E042C1D}" type="sibTrans" cxnId="{5D5D2074-7937-4A55-AE48-F50117F15AB5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FE3B9227-03F3-48B2-BECF-2E2E4C4158B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Dehumanize</a:t>
          </a:r>
        </a:p>
      </dgm:t>
    </dgm:pt>
    <dgm:pt modelId="{109B8FA0-E0BD-433B-9DA3-1B8F3FA5826A}" type="parTrans" cxnId="{45C12977-48B3-4142-994A-60B3A9D68CBC}">
      <dgm:prSet/>
      <dgm:spPr/>
      <dgm:t>
        <a:bodyPr/>
        <a:lstStyle/>
        <a:p>
          <a:endParaRPr lang="en-US"/>
        </a:p>
      </dgm:t>
    </dgm:pt>
    <dgm:pt modelId="{A6B5C8AC-4B2A-44B8-9029-CDCEB6EE9506}" type="sibTrans" cxnId="{45C12977-48B3-4142-994A-60B3A9D68CBC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6347F0CD-C7C4-406B-9F3E-97F764E18F6D}" type="pres">
      <dgm:prSet presAssocID="{E15428CA-7C00-4AAF-BE27-E27B59C23283}" presName="Name0" presStyleCnt="0">
        <dgm:presLayoutVars>
          <dgm:dir/>
          <dgm:resizeHandles val="exact"/>
        </dgm:presLayoutVars>
      </dgm:prSet>
      <dgm:spPr/>
    </dgm:pt>
    <dgm:pt modelId="{7DA67DD3-7C81-4562-957B-D3DB83E098EB}" type="pres">
      <dgm:prSet presAssocID="{C04C983A-0B13-4C98-A7F8-25AF63AA1AA3}" presName="node" presStyleLbl="node1" presStyleIdx="0" presStyleCnt="3" custRadScaleRad="106745" custRadScaleInc="0">
        <dgm:presLayoutVars>
          <dgm:bulletEnabled val="1"/>
        </dgm:presLayoutVars>
      </dgm:prSet>
      <dgm:spPr/>
    </dgm:pt>
    <dgm:pt modelId="{AA4411AC-143C-4F29-9761-57F00C2E4F0A}" type="pres">
      <dgm:prSet presAssocID="{6CED7D15-ECB3-4431-825B-E0760D5E0ACE}" presName="sibTrans" presStyleLbl="sibTrans2D1" presStyleIdx="0" presStyleCnt="3"/>
      <dgm:spPr>
        <a:prstGeom prst="rightArrow">
          <a:avLst/>
        </a:prstGeom>
      </dgm:spPr>
    </dgm:pt>
    <dgm:pt modelId="{BB14E354-B434-405B-8B17-BD0E3F865E2A}" type="pres">
      <dgm:prSet presAssocID="{6CED7D15-ECB3-4431-825B-E0760D5E0ACE}" presName="connectorText" presStyleLbl="sibTrans2D1" presStyleIdx="0" presStyleCnt="3"/>
      <dgm:spPr/>
    </dgm:pt>
    <dgm:pt modelId="{13757412-AF5C-41B4-A250-27776AEE7FA8}" type="pres">
      <dgm:prSet presAssocID="{392030C2-6A8B-42B0-BB7E-7E10F536ED33}" presName="node" presStyleLbl="node1" presStyleIdx="1" presStyleCnt="3" custScaleX="125095" custRadScaleRad="160729" custRadScaleInc="-36203">
        <dgm:presLayoutVars>
          <dgm:bulletEnabled val="1"/>
        </dgm:presLayoutVars>
      </dgm:prSet>
      <dgm:spPr/>
    </dgm:pt>
    <dgm:pt modelId="{9215D606-A6F0-47C1-8165-171E46AFF02E}" type="pres">
      <dgm:prSet presAssocID="{D4D1ECF0-9BD1-4953-A2D8-F3589E042C1D}" presName="sibTrans" presStyleLbl="sibTrans2D1" presStyleIdx="1" presStyleCnt="3" custAng="21567363" custScaleX="197183" custScaleY="91223" custLinFactNeighborY="5851"/>
      <dgm:spPr>
        <a:prstGeom prst="leftArrow">
          <a:avLst/>
        </a:prstGeom>
      </dgm:spPr>
    </dgm:pt>
    <dgm:pt modelId="{8D6E96A7-CFFC-400D-A1B8-61F55073D140}" type="pres">
      <dgm:prSet presAssocID="{D4D1ECF0-9BD1-4953-A2D8-F3589E042C1D}" presName="connectorText" presStyleLbl="sibTrans2D1" presStyleIdx="1" presStyleCnt="3"/>
      <dgm:spPr/>
    </dgm:pt>
    <dgm:pt modelId="{C3B11B9E-FB56-4654-A969-D9EA4F8A8E15}" type="pres">
      <dgm:prSet presAssocID="{FE3B9227-03F3-48B2-BECF-2E2E4C4158B1}" presName="node" presStyleLbl="node1" presStyleIdx="2" presStyleCnt="3" custRadScaleRad="148286" custRadScaleInc="36927">
        <dgm:presLayoutVars>
          <dgm:bulletEnabled val="1"/>
        </dgm:presLayoutVars>
      </dgm:prSet>
      <dgm:spPr/>
    </dgm:pt>
    <dgm:pt modelId="{023FFE27-7C0D-40B9-B192-2313507B7340}" type="pres">
      <dgm:prSet presAssocID="{A6B5C8AC-4B2A-44B8-9029-CDCEB6EE9506}" presName="sibTrans" presStyleLbl="sibTrans2D1" presStyleIdx="2" presStyleCnt="3"/>
      <dgm:spPr>
        <a:prstGeom prst="rightArrow">
          <a:avLst/>
        </a:prstGeom>
      </dgm:spPr>
    </dgm:pt>
    <dgm:pt modelId="{D15984F7-FFF3-4BC3-92F3-83FCE36B0ACA}" type="pres">
      <dgm:prSet presAssocID="{A6B5C8AC-4B2A-44B8-9029-CDCEB6EE9506}" presName="connectorText" presStyleLbl="sibTrans2D1" presStyleIdx="2" presStyleCnt="3"/>
      <dgm:spPr/>
    </dgm:pt>
  </dgm:ptLst>
  <dgm:cxnLst>
    <dgm:cxn modelId="{C9428509-FB3C-46DC-BD44-20DD88D0FBB8}" type="presOf" srcId="{E15428CA-7C00-4AAF-BE27-E27B59C23283}" destId="{6347F0CD-C7C4-406B-9F3E-97F764E18F6D}" srcOrd="0" destOrd="0" presId="urn:microsoft.com/office/officeart/2005/8/layout/cycle7"/>
    <dgm:cxn modelId="{ADBF833F-8DC6-43AC-ABF3-6E0C93E1FD75}" type="presOf" srcId="{A6B5C8AC-4B2A-44B8-9029-CDCEB6EE9506}" destId="{D15984F7-FFF3-4BC3-92F3-83FCE36B0ACA}" srcOrd="1" destOrd="0" presId="urn:microsoft.com/office/officeart/2005/8/layout/cycle7"/>
    <dgm:cxn modelId="{144E2547-DC98-49C8-8EE2-8E0DC5C2B06F}" type="presOf" srcId="{C04C983A-0B13-4C98-A7F8-25AF63AA1AA3}" destId="{7DA67DD3-7C81-4562-957B-D3DB83E098EB}" srcOrd="0" destOrd="0" presId="urn:microsoft.com/office/officeart/2005/8/layout/cycle7"/>
    <dgm:cxn modelId="{CFAB7E52-2CD5-4266-8CC1-CEEA1F9A6285}" type="presOf" srcId="{6CED7D15-ECB3-4431-825B-E0760D5E0ACE}" destId="{AA4411AC-143C-4F29-9761-57F00C2E4F0A}" srcOrd="0" destOrd="0" presId="urn:microsoft.com/office/officeart/2005/8/layout/cycle7"/>
    <dgm:cxn modelId="{5D5D2074-7937-4A55-AE48-F50117F15AB5}" srcId="{E15428CA-7C00-4AAF-BE27-E27B59C23283}" destId="{392030C2-6A8B-42B0-BB7E-7E10F536ED33}" srcOrd="1" destOrd="0" parTransId="{1D7ED629-9C46-4595-957C-CDE525ED2CF1}" sibTransId="{D4D1ECF0-9BD1-4953-A2D8-F3589E042C1D}"/>
    <dgm:cxn modelId="{B500F255-BA24-410F-81F2-D9A713CB08B5}" type="presOf" srcId="{D4D1ECF0-9BD1-4953-A2D8-F3589E042C1D}" destId="{8D6E96A7-CFFC-400D-A1B8-61F55073D140}" srcOrd="1" destOrd="0" presId="urn:microsoft.com/office/officeart/2005/8/layout/cycle7"/>
    <dgm:cxn modelId="{45C12977-48B3-4142-994A-60B3A9D68CBC}" srcId="{E15428CA-7C00-4AAF-BE27-E27B59C23283}" destId="{FE3B9227-03F3-48B2-BECF-2E2E4C4158B1}" srcOrd="2" destOrd="0" parTransId="{109B8FA0-E0BD-433B-9DA3-1B8F3FA5826A}" sibTransId="{A6B5C8AC-4B2A-44B8-9029-CDCEB6EE9506}"/>
    <dgm:cxn modelId="{EB776958-85C5-4383-A9F8-8CC50E231D95}" srcId="{E15428CA-7C00-4AAF-BE27-E27B59C23283}" destId="{C04C983A-0B13-4C98-A7F8-25AF63AA1AA3}" srcOrd="0" destOrd="0" parTransId="{D1A4A7C5-93ED-48F9-9D75-D466333917CF}" sibTransId="{6CED7D15-ECB3-4431-825B-E0760D5E0ACE}"/>
    <dgm:cxn modelId="{40A6FB80-7650-4242-AF01-6DD19DD4F229}" type="presOf" srcId="{FE3B9227-03F3-48B2-BECF-2E2E4C4158B1}" destId="{C3B11B9E-FB56-4654-A969-D9EA4F8A8E15}" srcOrd="0" destOrd="0" presId="urn:microsoft.com/office/officeart/2005/8/layout/cycle7"/>
    <dgm:cxn modelId="{BA3306AE-FCC7-4A8C-96C7-E60BD4298CC2}" type="presOf" srcId="{A6B5C8AC-4B2A-44B8-9029-CDCEB6EE9506}" destId="{023FFE27-7C0D-40B9-B192-2313507B7340}" srcOrd="0" destOrd="0" presId="urn:microsoft.com/office/officeart/2005/8/layout/cycle7"/>
    <dgm:cxn modelId="{3D5134CA-85A5-43BD-8626-8B9F6259BB74}" type="presOf" srcId="{6CED7D15-ECB3-4431-825B-E0760D5E0ACE}" destId="{BB14E354-B434-405B-8B17-BD0E3F865E2A}" srcOrd="1" destOrd="0" presId="urn:microsoft.com/office/officeart/2005/8/layout/cycle7"/>
    <dgm:cxn modelId="{DE8411F8-D912-4BB0-BFAB-013188424C42}" type="presOf" srcId="{D4D1ECF0-9BD1-4953-A2D8-F3589E042C1D}" destId="{9215D606-A6F0-47C1-8165-171E46AFF02E}" srcOrd="0" destOrd="0" presId="urn:microsoft.com/office/officeart/2005/8/layout/cycle7"/>
    <dgm:cxn modelId="{71519BF8-F3CD-44E3-B6CE-263A98AC7E30}" type="presOf" srcId="{392030C2-6A8B-42B0-BB7E-7E10F536ED33}" destId="{13757412-AF5C-41B4-A250-27776AEE7FA8}" srcOrd="0" destOrd="0" presId="urn:microsoft.com/office/officeart/2005/8/layout/cycle7"/>
    <dgm:cxn modelId="{399794D9-A8B6-4525-99CB-8C0B758A172E}" type="presParOf" srcId="{6347F0CD-C7C4-406B-9F3E-97F764E18F6D}" destId="{7DA67DD3-7C81-4562-957B-D3DB83E098EB}" srcOrd="0" destOrd="0" presId="urn:microsoft.com/office/officeart/2005/8/layout/cycle7"/>
    <dgm:cxn modelId="{845685E6-B05D-4D5D-AA01-8A9B10A8ECF9}" type="presParOf" srcId="{6347F0CD-C7C4-406B-9F3E-97F764E18F6D}" destId="{AA4411AC-143C-4F29-9761-57F00C2E4F0A}" srcOrd="1" destOrd="0" presId="urn:microsoft.com/office/officeart/2005/8/layout/cycle7"/>
    <dgm:cxn modelId="{A5DA499A-9639-45E2-8285-EBC2226C49AD}" type="presParOf" srcId="{AA4411AC-143C-4F29-9761-57F00C2E4F0A}" destId="{BB14E354-B434-405B-8B17-BD0E3F865E2A}" srcOrd="0" destOrd="0" presId="urn:microsoft.com/office/officeart/2005/8/layout/cycle7"/>
    <dgm:cxn modelId="{2812AE44-F6AD-4206-9C80-F6BAA5C7E313}" type="presParOf" srcId="{6347F0CD-C7C4-406B-9F3E-97F764E18F6D}" destId="{13757412-AF5C-41B4-A250-27776AEE7FA8}" srcOrd="2" destOrd="0" presId="urn:microsoft.com/office/officeart/2005/8/layout/cycle7"/>
    <dgm:cxn modelId="{21939DEB-5395-4E96-84FC-7A5C5ED0CCEE}" type="presParOf" srcId="{6347F0CD-C7C4-406B-9F3E-97F764E18F6D}" destId="{9215D606-A6F0-47C1-8165-171E46AFF02E}" srcOrd="3" destOrd="0" presId="urn:microsoft.com/office/officeart/2005/8/layout/cycle7"/>
    <dgm:cxn modelId="{C79F92CA-4717-4A66-9E77-FA8FF3E2C43D}" type="presParOf" srcId="{9215D606-A6F0-47C1-8165-171E46AFF02E}" destId="{8D6E96A7-CFFC-400D-A1B8-61F55073D140}" srcOrd="0" destOrd="0" presId="urn:microsoft.com/office/officeart/2005/8/layout/cycle7"/>
    <dgm:cxn modelId="{4109AB01-618E-48A3-B156-31ABEC5C371D}" type="presParOf" srcId="{6347F0CD-C7C4-406B-9F3E-97F764E18F6D}" destId="{C3B11B9E-FB56-4654-A969-D9EA4F8A8E15}" srcOrd="4" destOrd="0" presId="urn:microsoft.com/office/officeart/2005/8/layout/cycle7"/>
    <dgm:cxn modelId="{17B429B6-02EB-471F-9039-0FF48FCE0548}" type="presParOf" srcId="{6347F0CD-C7C4-406B-9F3E-97F764E18F6D}" destId="{023FFE27-7C0D-40B9-B192-2313507B7340}" srcOrd="5" destOrd="0" presId="urn:microsoft.com/office/officeart/2005/8/layout/cycle7"/>
    <dgm:cxn modelId="{4F6A0464-6D1E-45C4-84A8-4A202B3A072E}" type="presParOf" srcId="{023FFE27-7C0D-40B9-B192-2313507B7340}" destId="{D15984F7-FFF3-4BC3-92F3-83FCE36B0AC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5428CA-7C00-4AAF-BE27-E27B59C23283}" type="doc">
      <dgm:prSet loTypeId="urn:microsoft.com/office/officeart/2005/8/layout/cycle7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04C983A-0B13-4C98-A7F8-25AF63AA1AA3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Racial Entitlement</a:t>
          </a:r>
        </a:p>
      </dgm:t>
    </dgm:pt>
    <dgm:pt modelId="{D1A4A7C5-93ED-48F9-9D75-D466333917CF}" type="parTrans" cxnId="{EB776958-85C5-4383-A9F8-8CC50E231D95}">
      <dgm:prSet/>
      <dgm:spPr/>
      <dgm:t>
        <a:bodyPr/>
        <a:lstStyle/>
        <a:p>
          <a:endParaRPr lang="en-US"/>
        </a:p>
      </dgm:t>
    </dgm:pt>
    <dgm:pt modelId="{6CED7D15-ECB3-4431-825B-E0760D5E0ACE}" type="sibTrans" cxnId="{EB776958-85C5-4383-A9F8-8CC50E231D95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392030C2-6A8B-42B0-BB7E-7E10F536ED33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Policies</a:t>
          </a:r>
        </a:p>
      </dgm:t>
    </dgm:pt>
    <dgm:pt modelId="{1D7ED629-9C46-4595-957C-CDE525ED2CF1}" type="parTrans" cxnId="{5D5D2074-7937-4A55-AE48-F50117F15AB5}">
      <dgm:prSet/>
      <dgm:spPr/>
      <dgm:t>
        <a:bodyPr/>
        <a:lstStyle/>
        <a:p>
          <a:endParaRPr lang="en-US"/>
        </a:p>
      </dgm:t>
    </dgm:pt>
    <dgm:pt modelId="{D4D1ECF0-9BD1-4953-A2D8-F3589E042C1D}" type="sibTrans" cxnId="{5D5D2074-7937-4A55-AE48-F50117F15AB5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FE3B9227-03F3-48B2-BECF-2E2E4C4158B1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Dehumanize</a:t>
          </a:r>
        </a:p>
      </dgm:t>
    </dgm:pt>
    <dgm:pt modelId="{109B8FA0-E0BD-433B-9DA3-1B8F3FA5826A}" type="parTrans" cxnId="{45C12977-48B3-4142-994A-60B3A9D68CBC}">
      <dgm:prSet/>
      <dgm:spPr/>
      <dgm:t>
        <a:bodyPr/>
        <a:lstStyle/>
        <a:p>
          <a:endParaRPr lang="en-US"/>
        </a:p>
      </dgm:t>
    </dgm:pt>
    <dgm:pt modelId="{A6B5C8AC-4B2A-44B8-9029-CDCEB6EE9506}" type="sibTrans" cxnId="{45C12977-48B3-4142-994A-60B3A9D68CBC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6347F0CD-C7C4-406B-9F3E-97F764E18F6D}" type="pres">
      <dgm:prSet presAssocID="{E15428CA-7C00-4AAF-BE27-E27B59C23283}" presName="Name0" presStyleCnt="0">
        <dgm:presLayoutVars>
          <dgm:dir/>
          <dgm:resizeHandles val="exact"/>
        </dgm:presLayoutVars>
      </dgm:prSet>
      <dgm:spPr/>
    </dgm:pt>
    <dgm:pt modelId="{7DA67DD3-7C81-4562-957B-D3DB83E098EB}" type="pres">
      <dgm:prSet presAssocID="{C04C983A-0B13-4C98-A7F8-25AF63AA1AA3}" presName="node" presStyleLbl="node1" presStyleIdx="0" presStyleCnt="3">
        <dgm:presLayoutVars>
          <dgm:bulletEnabled val="1"/>
        </dgm:presLayoutVars>
      </dgm:prSet>
      <dgm:spPr/>
    </dgm:pt>
    <dgm:pt modelId="{AA4411AC-143C-4F29-9761-57F00C2E4F0A}" type="pres">
      <dgm:prSet presAssocID="{6CED7D15-ECB3-4431-825B-E0760D5E0ACE}" presName="sibTrans" presStyleLbl="sibTrans2D1" presStyleIdx="0" presStyleCnt="3"/>
      <dgm:spPr>
        <a:prstGeom prst="rightArrow">
          <a:avLst/>
        </a:prstGeom>
      </dgm:spPr>
    </dgm:pt>
    <dgm:pt modelId="{BB14E354-B434-405B-8B17-BD0E3F865E2A}" type="pres">
      <dgm:prSet presAssocID="{6CED7D15-ECB3-4431-825B-E0760D5E0ACE}" presName="connectorText" presStyleLbl="sibTrans2D1" presStyleIdx="0" presStyleCnt="3"/>
      <dgm:spPr/>
    </dgm:pt>
    <dgm:pt modelId="{13757412-AF5C-41B4-A250-27776AEE7FA8}" type="pres">
      <dgm:prSet presAssocID="{392030C2-6A8B-42B0-BB7E-7E10F536ED33}" presName="node" presStyleLbl="node1" presStyleIdx="1" presStyleCnt="3" custRadScaleRad="160729" custRadScaleInc="-36203">
        <dgm:presLayoutVars>
          <dgm:bulletEnabled val="1"/>
        </dgm:presLayoutVars>
      </dgm:prSet>
      <dgm:spPr/>
    </dgm:pt>
    <dgm:pt modelId="{9215D606-A6F0-47C1-8165-171E46AFF02E}" type="pres">
      <dgm:prSet presAssocID="{D4D1ECF0-9BD1-4953-A2D8-F3589E042C1D}" presName="sibTrans" presStyleLbl="sibTrans2D1" presStyleIdx="1" presStyleCnt="3" custAng="21567363" custScaleX="197183" custScaleY="91223"/>
      <dgm:spPr>
        <a:prstGeom prst="leftArrow">
          <a:avLst/>
        </a:prstGeom>
      </dgm:spPr>
    </dgm:pt>
    <dgm:pt modelId="{8D6E96A7-CFFC-400D-A1B8-61F55073D140}" type="pres">
      <dgm:prSet presAssocID="{D4D1ECF0-9BD1-4953-A2D8-F3589E042C1D}" presName="connectorText" presStyleLbl="sibTrans2D1" presStyleIdx="1" presStyleCnt="3"/>
      <dgm:spPr/>
    </dgm:pt>
    <dgm:pt modelId="{C3B11B9E-FB56-4654-A969-D9EA4F8A8E15}" type="pres">
      <dgm:prSet presAssocID="{FE3B9227-03F3-48B2-BECF-2E2E4C4158B1}" presName="node" presStyleLbl="node1" presStyleIdx="2" presStyleCnt="3" custScaleX="109371" custRadScaleRad="148286" custRadScaleInc="36927">
        <dgm:presLayoutVars>
          <dgm:bulletEnabled val="1"/>
        </dgm:presLayoutVars>
      </dgm:prSet>
      <dgm:spPr/>
    </dgm:pt>
    <dgm:pt modelId="{023FFE27-7C0D-40B9-B192-2313507B7340}" type="pres">
      <dgm:prSet presAssocID="{A6B5C8AC-4B2A-44B8-9029-CDCEB6EE9506}" presName="sibTrans" presStyleLbl="sibTrans2D1" presStyleIdx="2" presStyleCnt="3"/>
      <dgm:spPr>
        <a:prstGeom prst="rightArrow">
          <a:avLst/>
        </a:prstGeom>
      </dgm:spPr>
    </dgm:pt>
    <dgm:pt modelId="{D15984F7-FFF3-4BC3-92F3-83FCE36B0ACA}" type="pres">
      <dgm:prSet presAssocID="{A6B5C8AC-4B2A-44B8-9029-CDCEB6EE9506}" presName="connectorText" presStyleLbl="sibTrans2D1" presStyleIdx="2" presStyleCnt="3"/>
      <dgm:spPr/>
    </dgm:pt>
  </dgm:ptLst>
  <dgm:cxnLst>
    <dgm:cxn modelId="{C9428509-FB3C-46DC-BD44-20DD88D0FBB8}" type="presOf" srcId="{E15428CA-7C00-4AAF-BE27-E27B59C23283}" destId="{6347F0CD-C7C4-406B-9F3E-97F764E18F6D}" srcOrd="0" destOrd="0" presId="urn:microsoft.com/office/officeart/2005/8/layout/cycle7"/>
    <dgm:cxn modelId="{ADBF833F-8DC6-43AC-ABF3-6E0C93E1FD75}" type="presOf" srcId="{A6B5C8AC-4B2A-44B8-9029-CDCEB6EE9506}" destId="{D15984F7-FFF3-4BC3-92F3-83FCE36B0ACA}" srcOrd="1" destOrd="0" presId="urn:microsoft.com/office/officeart/2005/8/layout/cycle7"/>
    <dgm:cxn modelId="{144E2547-DC98-49C8-8EE2-8E0DC5C2B06F}" type="presOf" srcId="{C04C983A-0B13-4C98-A7F8-25AF63AA1AA3}" destId="{7DA67DD3-7C81-4562-957B-D3DB83E098EB}" srcOrd="0" destOrd="0" presId="urn:microsoft.com/office/officeart/2005/8/layout/cycle7"/>
    <dgm:cxn modelId="{CFAB7E52-2CD5-4266-8CC1-CEEA1F9A6285}" type="presOf" srcId="{6CED7D15-ECB3-4431-825B-E0760D5E0ACE}" destId="{AA4411AC-143C-4F29-9761-57F00C2E4F0A}" srcOrd="0" destOrd="0" presId="urn:microsoft.com/office/officeart/2005/8/layout/cycle7"/>
    <dgm:cxn modelId="{5D5D2074-7937-4A55-AE48-F50117F15AB5}" srcId="{E15428CA-7C00-4AAF-BE27-E27B59C23283}" destId="{392030C2-6A8B-42B0-BB7E-7E10F536ED33}" srcOrd="1" destOrd="0" parTransId="{1D7ED629-9C46-4595-957C-CDE525ED2CF1}" sibTransId="{D4D1ECF0-9BD1-4953-A2D8-F3589E042C1D}"/>
    <dgm:cxn modelId="{B500F255-BA24-410F-81F2-D9A713CB08B5}" type="presOf" srcId="{D4D1ECF0-9BD1-4953-A2D8-F3589E042C1D}" destId="{8D6E96A7-CFFC-400D-A1B8-61F55073D140}" srcOrd="1" destOrd="0" presId="urn:microsoft.com/office/officeart/2005/8/layout/cycle7"/>
    <dgm:cxn modelId="{45C12977-48B3-4142-994A-60B3A9D68CBC}" srcId="{E15428CA-7C00-4AAF-BE27-E27B59C23283}" destId="{FE3B9227-03F3-48B2-BECF-2E2E4C4158B1}" srcOrd="2" destOrd="0" parTransId="{109B8FA0-E0BD-433B-9DA3-1B8F3FA5826A}" sibTransId="{A6B5C8AC-4B2A-44B8-9029-CDCEB6EE9506}"/>
    <dgm:cxn modelId="{EB776958-85C5-4383-A9F8-8CC50E231D95}" srcId="{E15428CA-7C00-4AAF-BE27-E27B59C23283}" destId="{C04C983A-0B13-4C98-A7F8-25AF63AA1AA3}" srcOrd="0" destOrd="0" parTransId="{D1A4A7C5-93ED-48F9-9D75-D466333917CF}" sibTransId="{6CED7D15-ECB3-4431-825B-E0760D5E0ACE}"/>
    <dgm:cxn modelId="{40A6FB80-7650-4242-AF01-6DD19DD4F229}" type="presOf" srcId="{FE3B9227-03F3-48B2-BECF-2E2E4C4158B1}" destId="{C3B11B9E-FB56-4654-A969-D9EA4F8A8E15}" srcOrd="0" destOrd="0" presId="urn:microsoft.com/office/officeart/2005/8/layout/cycle7"/>
    <dgm:cxn modelId="{BA3306AE-FCC7-4A8C-96C7-E60BD4298CC2}" type="presOf" srcId="{A6B5C8AC-4B2A-44B8-9029-CDCEB6EE9506}" destId="{023FFE27-7C0D-40B9-B192-2313507B7340}" srcOrd="0" destOrd="0" presId="urn:microsoft.com/office/officeart/2005/8/layout/cycle7"/>
    <dgm:cxn modelId="{3D5134CA-85A5-43BD-8626-8B9F6259BB74}" type="presOf" srcId="{6CED7D15-ECB3-4431-825B-E0760D5E0ACE}" destId="{BB14E354-B434-405B-8B17-BD0E3F865E2A}" srcOrd="1" destOrd="0" presId="urn:microsoft.com/office/officeart/2005/8/layout/cycle7"/>
    <dgm:cxn modelId="{DE8411F8-D912-4BB0-BFAB-013188424C42}" type="presOf" srcId="{D4D1ECF0-9BD1-4953-A2D8-F3589E042C1D}" destId="{9215D606-A6F0-47C1-8165-171E46AFF02E}" srcOrd="0" destOrd="0" presId="urn:microsoft.com/office/officeart/2005/8/layout/cycle7"/>
    <dgm:cxn modelId="{71519BF8-F3CD-44E3-B6CE-263A98AC7E30}" type="presOf" srcId="{392030C2-6A8B-42B0-BB7E-7E10F536ED33}" destId="{13757412-AF5C-41B4-A250-27776AEE7FA8}" srcOrd="0" destOrd="0" presId="urn:microsoft.com/office/officeart/2005/8/layout/cycle7"/>
    <dgm:cxn modelId="{399794D9-A8B6-4525-99CB-8C0B758A172E}" type="presParOf" srcId="{6347F0CD-C7C4-406B-9F3E-97F764E18F6D}" destId="{7DA67DD3-7C81-4562-957B-D3DB83E098EB}" srcOrd="0" destOrd="0" presId="urn:microsoft.com/office/officeart/2005/8/layout/cycle7"/>
    <dgm:cxn modelId="{845685E6-B05D-4D5D-AA01-8A9B10A8ECF9}" type="presParOf" srcId="{6347F0CD-C7C4-406B-9F3E-97F764E18F6D}" destId="{AA4411AC-143C-4F29-9761-57F00C2E4F0A}" srcOrd="1" destOrd="0" presId="urn:microsoft.com/office/officeart/2005/8/layout/cycle7"/>
    <dgm:cxn modelId="{A5DA499A-9639-45E2-8285-EBC2226C49AD}" type="presParOf" srcId="{AA4411AC-143C-4F29-9761-57F00C2E4F0A}" destId="{BB14E354-B434-405B-8B17-BD0E3F865E2A}" srcOrd="0" destOrd="0" presId="urn:microsoft.com/office/officeart/2005/8/layout/cycle7"/>
    <dgm:cxn modelId="{2812AE44-F6AD-4206-9C80-F6BAA5C7E313}" type="presParOf" srcId="{6347F0CD-C7C4-406B-9F3E-97F764E18F6D}" destId="{13757412-AF5C-41B4-A250-27776AEE7FA8}" srcOrd="2" destOrd="0" presId="urn:microsoft.com/office/officeart/2005/8/layout/cycle7"/>
    <dgm:cxn modelId="{21939DEB-5395-4E96-84FC-7A5C5ED0CCEE}" type="presParOf" srcId="{6347F0CD-C7C4-406B-9F3E-97F764E18F6D}" destId="{9215D606-A6F0-47C1-8165-171E46AFF02E}" srcOrd="3" destOrd="0" presId="urn:microsoft.com/office/officeart/2005/8/layout/cycle7"/>
    <dgm:cxn modelId="{C79F92CA-4717-4A66-9E77-FA8FF3E2C43D}" type="presParOf" srcId="{9215D606-A6F0-47C1-8165-171E46AFF02E}" destId="{8D6E96A7-CFFC-400D-A1B8-61F55073D140}" srcOrd="0" destOrd="0" presId="urn:microsoft.com/office/officeart/2005/8/layout/cycle7"/>
    <dgm:cxn modelId="{4109AB01-618E-48A3-B156-31ABEC5C371D}" type="presParOf" srcId="{6347F0CD-C7C4-406B-9F3E-97F764E18F6D}" destId="{C3B11B9E-FB56-4654-A969-D9EA4F8A8E15}" srcOrd="4" destOrd="0" presId="urn:microsoft.com/office/officeart/2005/8/layout/cycle7"/>
    <dgm:cxn modelId="{17B429B6-02EB-471F-9039-0FF48FCE0548}" type="presParOf" srcId="{6347F0CD-C7C4-406B-9F3E-97F764E18F6D}" destId="{023FFE27-7C0D-40B9-B192-2313507B7340}" srcOrd="5" destOrd="0" presId="urn:microsoft.com/office/officeart/2005/8/layout/cycle7"/>
    <dgm:cxn modelId="{4F6A0464-6D1E-45C4-84A8-4A202B3A072E}" type="presParOf" srcId="{023FFE27-7C0D-40B9-B192-2313507B7340}" destId="{D15984F7-FFF3-4BC3-92F3-83FCE36B0AC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4602D-E14F-4D87-BC69-CE0E216315A3}">
      <dsp:nvSpPr>
        <dsp:cNvPr id="0" name=""/>
        <dsp:cNvSpPr/>
      </dsp:nvSpPr>
      <dsp:spPr>
        <a:xfrm>
          <a:off x="0" y="10791"/>
          <a:ext cx="10515600" cy="1816883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10DBC9-A1E4-44F6-B0F7-28C23E07FA4B}">
      <dsp:nvSpPr>
        <dsp:cNvPr id="0" name=""/>
        <dsp:cNvSpPr/>
      </dsp:nvSpPr>
      <dsp:spPr>
        <a:xfrm>
          <a:off x="394883" y="732012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A414602-D6F7-4DF6-AE70-B6800EB69949}">
      <dsp:nvSpPr>
        <dsp:cNvPr id="0" name=""/>
        <dsp:cNvSpPr/>
      </dsp:nvSpPr>
      <dsp:spPr>
        <a:xfrm>
          <a:off x="1507738" y="438297"/>
          <a:ext cx="4732020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= 246 self-identified, White Americans</a:t>
          </a:r>
        </a:p>
      </dsp:txBody>
      <dsp:txXfrm>
        <a:off x="1507738" y="438297"/>
        <a:ext cx="4732020" cy="1305401"/>
      </dsp:txXfrm>
    </dsp:sp>
    <dsp:sp modelId="{E3E098A1-E43A-4485-8BEF-1C3F1FEEC1C9}">
      <dsp:nvSpPr>
        <dsp:cNvPr id="0" name=""/>
        <dsp:cNvSpPr/>
      </dsp:nvSpPr>
      <dsp:spPr>
        <a:xfrm>
          <a:off x="6239758" y="438297"/>
          <a:ext cx="427584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Age: 19 -81 years of age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Gender: 105 (42.7%) Males, 137 (55.7%) Females</a:t>
          </a:r>
        </a:p>
      </dsp:txBody>
      <dsp:txXfrm>
        <a:off x="6239758" y="438297"/>
        <a:ext cx="4275841" cy="1305401"/>
      </dsp:txXfrm>
    </dsp:sp>
    <dsp:sp modelId="{43187EB1-83C4-420E-824F-C6051D9C3AC6}">
      <dsp:nvSpPr>
        <dsp:cNvPr id="0" name=""/>
        <dsp:cNvSpPr/>
      </dsp:nvSpPr>
      <dsp:spPr>
        <a:xfrm>
          <a:off x="0" y="2325790"/>
          <a:ext cx="10515600" cy="1842991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D0792E-44BE-483C-92F4-781323703C73}">
      <dsp:nvSpPr>
        <dsp:cNvPr id="0" name=""/>
        <dsp:cNvSpPr/>
      </dsp:nvSpPr>
      <dsp:spPr>
        <a:xfrm>
          <a:off x="394883" y="2888300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BA43C3-0141-4DF7-B9F4-231FE5190359}">
      <dsp:nvSpPr>
        <dsp:cNvPr id="0" name=""/>
        <dsp:cNvSpPr/>
      </dsp:nvSpPr>
      <dsp:spPr>
        <a:xfrm>
          <a:off x="1507738" y="2594585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Participants were recruited from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Mturk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complete a larger study about groups in society. </a:t>
          </a:r>
        </a:p>
      </dsp:txBody>
      <dsp:txXfrm>
        <a:off x="1507738" y="2594585"/>
        <a:ext cx="9007861" cy="13054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DFFED-69C6-41B7-8067-BF1520C8694B}">
      <dsp:nvSpPr>
        <dsp:cNvPr id="0" name=""/>
        <dsp:cNvSpPr/>
      </dsp:nvSpPr>
      <dsp:spPr>
        <a:xfrm>
          <a:off x="-323052" y="312273"/>
          <a:ext cx="10515600" cy="1618638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86409B-CEB4-4146-97A0-5705F80CC8AD}">
      <dsp:nvSpPr>
        <dsp:cNvPr id="0" name=""/>
        <dsp:cNvSpPr/>
      </dsp:nvSpPr>
      <dsp:spPr>
        <a:xfrm>
          <a:off x="55569" y="790507"/>
          <a:ext cx="715170" cy="7151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8F3511-FA5B-4281-AC29-6CE9EC7D8191}">
      <dsp:nvSpPr>
        <dsp:cNvPr id="0" name=""/>
        <dsp:cNvSpPr/>
      </dsp:nvSpPr>
      <dsp:spPr>
        <a:xfrm>
          <a:off x="854088" y="575449"/>
          <a:ext cx="4732020" cy="13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16" tIns="137616" rIns="137616" bIns="1376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 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= 358 self-identified, White Americans</a:t>
          </a:r>
        </a:p>
      </dsp:txBody>
      <dsp:txXfrm>
        <a:off x="854088" y="575449"/>
        <a:ext cx="4732020" cy="1300309"/>
      </dsp:txXfrm>
    </dsp:sp>
    <dsp:sp modelId="{A128F3E2-2B1A-41CA-9B5A-9185318D1A1D}">
      <dsp:nvSpPr>
        <dsp:cNvPr id="0" name=""/>
        <dsp:cNvSpPr/>
      </dsp:nvSpPr>
      <dsp:spPr>
        <a:xfrm>
          <a:off x="4879848" y="586437"/>
          <a:ext cx="5635758" cy="13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16" tIns="137616" rIns="137616" bIns="13761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Age: 19 -73 years of age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Gender: 183 (52.5%) Males, 175 (47.5) Females</a:t>
          </a:r>
        </a:p>
      </dsp:txBody>
      <dsp:txXfrm>
        <a:off x="4879848" y="586437"/>
        <a:ext cx="5635758" cy="1300309"/>
      </dsp:txXfrm>
    </dsp:sp>
    <dsp:sp modelId="{6E40C186-6FDF-42FF-BE7A-2AC399604E59}">
      <dsp:nvSpPr>
        <dsp:cNvPr id="0" name=""/>
        <dsp:cNvSpPr/>
      </dsp:nvSpPr>
      <dsp:spPr>
        <a:xfrm>
          <a:off x="-337774" y="2282489"/>
          <a:ext cx="10515600" cy="1730074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46DC3B-7A5E-4243-8BF8-9E206D782BED}">
      <dsp:nvSpPr>
        <dsp:cNvPr id="0" name=""/>
        <dsp:cNvSpPr/>
      </dsp:nvSpPr>
      <dsp:spPr>
        <a:xfrm>
          <a:off x="55569" y="2789941"/>
          <a:ext cx="715170" cy="7151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5FE43C-6669-40F4-A28F-D7EF0F75E2D8}">
      <dsp:nvSpPr>
        <dsp:cNvPr id="0" name=""/>
        <dsp:cNvSpPr/>
      </dsp:nvSpPr>
      <dsp:spPr>
        <a:xfrm>
          <a:off x="1164082" y="2497372"/>
          <a:ext cx="9010804" cy="13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16" tIns="137616" rIns="137616" bIns="1376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Participants were recruited from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Mturk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to complete a larger study about Racial Identity and the Status of America</a:t>
          </a:r>
        </a:p>
      </dsp:txBody>
      <dsp:txXfrm>
        <a:off x="1164082" y="2497372"/>
        <a:ext cx="9010804" cy="13003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67DD3-7C81-4562-957B-D3DB83E098EB}">
      <dsp:nvSpPr>
        <dsp:cNvPr id="0" name=""/>
        <dsp:cNvSpPr/>
      </dsp:nvSpPr>
      <dsp:spPr>
        <a:xfrm>
          <a:off x="4365804" y="0"/>
          <a:ext cx="2252884" cy="11264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Racial Entitlement</a:t>
          </a:r>
        </a:p>
      </dsp:txBody>
      <dsp:txXfrm>
        <a:off x="4398796" y="32992"/>
        <a:ext cx="2186900" cy="1060458"/>
      </dsp:txXfrm>
    </dsp:sp>
    <dsp:sp modelId="{AA4411AC-143C-4F29-9761-57F00C2E4F0A}">
      <dsp:nvSpPr>
        <dsp:cNvPr id="0" name=""/>
        <dsp:cNvSpPr/>
      </dsp:nvSpPr>
      <dsp:spPr>
        <a:xfrm rot="2265681">
          <a:off x="6280283" y="1689399"/>
          <a:ext cx="1840674" cy="394254"/>
        </a:xfrm>
        <a:prstGeom prst="rightArrow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398559" y="1768250"/>
        <a:ext cx="1604122" cy="236552"/>
      </dsp:txXfrm>
    </dsp:sp>
    <dsp:sp modelId="{13757412-AF5C-41B4-A250-27776AEE7FA8}">
      <dsp:nvSpPr>
        <dsp:cNvPr id="0" name=""/>
        <dsp:cNvSpPr/>
      </dsp:nvSpPr>
      <dsp:spPr>
        <a:xfrm>
          <a:off x="7499871" y="2646610"/>
          <a:ext cx="2818246" cy="11264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White Nationalism</a:t>
          </a:r>
        </a:p>
      </dsp:txBody>
      <dsp:txXfrm>
        <a:off x="7532863" y="2679602"/>
        <a:ext cx="2752262" cy="1060458"/>
      </dsp:txXfrm>
    </dsp:sp>
    <dsp:sp modelId="{9215D606-A6F0-47C1-8165-171E46AFF02E}">
      <dsp:nvSpPr>
        <dsp:cNvPr id="0" name=""/>
        <dsp:cNvSpPr/>
      </dsp:nvSpPr>
      <dsp:spPr>
        <a:xfrm rot="10800000">
          <a:off x="3666720" y="3020533"/>
          <a:ext cx="3629496" cy="359651"/>
        </a:xfrm>
        <a:prstGeom prst="leftArrow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774615" y="3092463"/>
        <a:ext cx="3413706" cy="215791"/>
      </dsp:txXfrm>
    </dsp:sp>
    <dsp:sp modelId="{C3B11B9E-FB56-4654-A969-D9EA4F8A8E15}">
      <dsp:nvSpPr>
        <dsp:cNvPr id="0" name=""/>
        <dsp:cNvSpPr/>
      </dsp:nvSpPr>
      <dsp:spPr>
        <a:xfrm>
          <a:off x="1210181" y="2584213"/>
          <a:ext cx="2252884" cy="11264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Dehumanize</a:t>
          </a:r>
        </a:p>
      </dsp:txBody>
      <dsp:txXfrm>
        <a:off x="1243173" y="2617205"/>
        <a:ext cx="2186900" cy="1060458"/>
      </dsp:txXfrm>
    </dsp:sp>
    <dsp:sp modelId="{023FFE27-7C0D-40B9-B192-2313507B7340}">
      <dsp:nvSpPr>
        <dsp:cNvPr id="0" name=""/>
        <dsp:cNvSpPr/>
      </dsp:nvSpPr>
      <dsp:spPr>
        <a:xfrm rot="19241109">
          <a:off x="2994097" y="1658200"/>
          <a:ext cx="1840674" cy="394254"/>
        </a:xfrm>
        <a:prstGeom prst="rightArrow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112373" y="1737051"/>
        <a:ext cx="1604122" cy="2365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67DD3-7C81-4562-957B-D3DB83E098EB}">
      <dsp:nvSpPr>
        <dsp:cNvPr id="0" name=""/>
        <dsp:cNvSpPr/>
      </dsp:nvSpPr>
      <dsp:spPr>
        <a:xfrm>
          <a:off x="4183569" y="1008"/>
          <a:ext cx="2254076" cy="1127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Racial Entitlement</a:t>
          </a:r>
        </a:p>
      </dsp:txBody>
      <dsp:txXfrm>
        <a:off x="4216579" y="34018"/>
        <a:ext cx="2188056" cy="1061018"/>
      </dsp:txXfrm>
    </dsp:sp>
    <dsp:sp modelId="{AA4411AC-143C-4F29-9761-57F00C2E4F0A}">
      <dsp:nvSpPr>
        <dsp:cNvPr id="0" name=""/>
        <dsp:cNvSpPr/>
      </dsp:nvSpPr>
      <dsp:spPr>
        <a:xfrm rot="2264847">
          <a:off x="6099575" y="1689953"/>
          <a:ext cx="1838851" cy="394463"/>
        </a:xfrm>
        <a:prstGeom prst="rightArrow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217914" y="1768846"/>
        <a:ext cx="1602173" cy="236677"/>
      </dsp:txXfrm>
    </dsp:sp>
    <dsp:sp modelId="{13757412-AF5C-41B4-A250-27776AEE7FA8}">
      <dsp:nvSpPr>
        <dsp:cNvPr id="0" name=""/>
        <dsp:cNvSpPr/>
      </dsp:nvSpPr>
      <dsp:spPr>
        <a:xfrm>
          <a:off x="7600356" y="2646324"/>
          <a:ext cx="2254076" cy="1127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Policies</a:t>
          </a:r>
        </a:p>
      </dsp:txBody>
      <dsp:txXfrm>
        <a:off x="7633366" y="2679334"/>
        <a:ext cx="2188056" cy="1061018"/>
      </dsp:txXfrm>
    </dsp:sp>
    <dsp:sp modelId="{9215D606-A6F0-47C1-8165-171E46AFF02E}">
      <dsp:nvSpPr>
        <dsp:cNvPr id="0" name=""/>
        <dsp:cNvSpPr/>
      </dsp:nvSpPr>
      <dsp:spPr>
        <a:xfrm rot="10800000">
          <a:off x="3681027" y="2999225"/>
          <a:ext cx="3625901" cy="359841"/>
        </a:xfrm>
        <a:prstGeom prst="leftArrow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788979" y="3071193"/>
        <a:ext cx="3409997" cy="215905"/>
      </dsp:txXfrm>
    </dsp:sp>
    <dsp:sp modelId="{C3B11B9E-FB56-4654-A969-D9EA4F8A8E15}">
      <dsp:nvSpPr>
        <dsp:cNvPr id="0" name=""/>
        <dsp:cNvSpPr/>
      </dsp:nvSpPr>
      <dsp:spPr>
        <a:xfrm>
          <a:off x="922294" y="2583926"/>
          <a:ext cx="2465305" cy="11270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Dehumanize</a:t>
          </a:r>
        </a:p>
      </dsp:txBody>
      <dsp:txXfrm>
        <a:off x="955304" y="2616936"/>
        <a:ext cx="2399285" cy="1061018"/>
      </dsp:txXfrm>
    </dsp:sp>
    <dsp:sp modelId="{023FFE27-7C0D-40B9-B192-2313507B7340}">
      <dsp:nvSpPr>
        <dsp:cNvPr id="0" name=""/>
        <dsp:cNvSpPr/>
      </dsp:nvSpPr>
      <dsp:spPr>
        <a:xfrm rot="19241973">
          <a:off x="2813352" y="1658754"/>
          <a:ext cx="1838851" cy="394463"/>
        </a:xfrm>
        <a:prstGeom prst="rightArrow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931691" y="1737647"/>
        <a:ext cx="1602173" cy="236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06T03:23:23.4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06T03:23:23.4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3175F-C00E-4BC0-85AB-378016A78CEC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42282-1F3E-43FF-9F3F-D2C34FD6E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9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0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6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chemeClr val="dk1"/>
              </a:solidFill>
              <a:latin typeface="Times New Roman" panose="02020603050405020304" pitchFamily="18" charset="0"/>
              <a:ea typeface="Book Antiqua"/>
              <a:cs typeface="Times New Roman" panose="02020603050405020304" pitchFamily="18" charset="0"/>
              <a:sym typeface="Book Antiqu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677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chemeClr val="dk1"/>
              </a:solidFill>
              <a:latin typeface="Times New Roman" panose="02020603050405020304" pitchFamily="18" charset="0"/>
              <a:ea typeface="Book Antiqua"/>
              <a:cs typeface="Times New Roman" panose="02020603050405020304" pitchFamily="18" charset="0"/>
              <a:sym typeface="Book Antiqu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779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950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382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032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42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93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3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0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329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73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271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083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128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444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67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18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72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618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369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82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599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6D1BD-0B47-40BD-8125-DE6DA2CA8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2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874D-375A-483E-83F8-29FC13627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AC55B-576E-41F9-9755-50D5D26AB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80025-61F0-4FF1-B34E-A473005B3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0BB18-4B86-4DB6-8C0F-261935412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7B540-5AAC-4821-B8FF-7A18FF25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652C-1377-4804-A8C3-AB9EB316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972C5-0F86-4F65-9489-AEC43A85C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35226-BC9A-4538-911F-9A1384EC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B436C-7A16-4280-8936-8F9E94AF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A43CC-4191-4856-A39F-BD766495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30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9C1D17-309A-4729-BF78-E1A292EAB4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56E54-96A4-4BAD-9621-0BECE397B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3EB6E-DEA9-44DF-874E-7F45626CF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84983-56FA-47D0-886A-1FE1C6A3D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1EC9F-3C2F-4CE8-830B-3B821027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83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4439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“Insert Name of Your Session Here Close to 60 pt. Font”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82550" y="3602038"/>
            <a:ext cx="5785449" cy="165576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AA6493-D8CA-4C15-B447-5110574170CD}"/>
              </a:ext>
            </a:extLst>
          </p:cNvPr>
          <p:cNvGrpSpPr/>
          <p:nvPr/>
        </p:nvGrpSpPr>
        <p:grpSpPr>
          <a:xfrm>
            <a:off x="0" y="3321167"/>
            <a:ext cx="12192000" cy="72337"/>
            <a:chOff x="0" y="6629400"/>
            <a:chExt cx="9144000" cy="228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484A22-A303-40F3-A032-86E0D225412B}"/>
                </a:ext>
              </a:extLst>
            </p:cNvPr>
            <p:cNvSpPr/>
            <p:nvPr userDrawn="1"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197953-9ED6-474E-9AFD-4D3486A75160}"/>
                </a:ext>
              </a:extLst>
            </p:cNvPr>
            <p:cNvSpPr/>
            <p:nvPr userDrawn="1"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7E8447-C2FB-4265-9AD2-DBC3ECB15A5F}"/>
                </a:ext>
              </a:extLst>
            </p:cNvPr>
            <p:cNvSpPr/>
            <p:nvPr userDrawn="1"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2" name="Picture 11" descr="SPSP2020 Logo">
            <a:extLst>
              <a:ext uri="{FF2B5EF4-FFF2-40B4-BE49-F238E27FC236}">
                <a16:creationId xmlns:a16="http://schemas.microsoft.com/office/drawing/2014/main" id="{AF4559C7-ECEE-46AE-AB46-1676AA358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6" y="4350311"/>
            <a:ext cx="4169664" cy="18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37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losingi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Include a contact email and a statement encouraging attendees to rate this session in the mobile app.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3CE758-730D-471C-A692-2B84B50B3475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3538D4-26CB-4AEA-89DE-853C3927A98A}"/>
                </a:ext>
              </a:extLst>
            </p:cNvPr>
            <p:cNvSpPr/>
            <p:nvPr userDrawn="1"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0BF917-50B1-413B-9E7D-9D4B8ADB810F}"/>
                </a:ext>
              </a:extLst>
            </p:cNvPr>
            <p:cNvSpPr/>
            <p:nvPr userDrawn="1"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3DF505-F9C7-4F69-81BF-50C09461F703}"/>
                </a:ext>
              </a:extLst>
            </p:cNvPr>
            <p:cNvSpPr/>
            <p:nvPr userDrawn="1"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6DB1B39-A3F3-4ADC-9DF1-0CE0B55E1B3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44CB32-D30D-458D-8646-96AF0004E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5563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3CE758-730D-471C-A692-2B84B50B3475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3538D4-26CB-4AEA-89DE-853C3927A98A}"/>
                </a:ext>
              </a:extLst>
            </p:cNvPr>
            <p:cNvSpPr/>
            <p:nvPr userDrawn="1"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0BF917-50B1-413B-9E7D-9D4B8ADB810F}"/>
                </a:ext>
              </a:extLst>
            </p:cNvPr>
            <p:cNvSpPr/>
            <p:nvPr userDrawn="1"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3DF505-F9C7-4F69-81BF-50C09461F703}"/>
                </a:ext>
              </a:extLst>
            </p:cNvPr>
            <p:cNvSpPr/>
            <p:nvPr userDrawn="1"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8FEA9A9-11F9-4271-8F66-C599CE576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7E3DF4-0D85-A44E-85A4-C043565ADDB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0987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6CE5A3-12EE-48C3-A1AD-D880F0359300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6887A5-34F2-47EB-8EE1-D94B896C758F}"/>
                </a:ext>
              </a:extLst>
            </p:cNvPr>
            <p:cNvSpPr/>
            <p:nvPr userDrawn="1"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F613A9-414D-4C4F-AC6A-D44034C7721D}"/>
                </a:ext>
              </a:extLst>
            </p:cNvPr>
            <p:cNvSpPr/>
            <p:nvPr userDrawn="1"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F4824D-6E4A-457A-99CC-BA7D7ACBC581}"/>
                </a:ext>
              </a:extLst>
            </p:cNvPr>
            <p:cNvSpPr/>
            <p:nvPr userDrawn="1"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D40F139-387D-4F1C-BB4A-437E4A819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234C4-8077-3446-AD0E-005CCF86D6E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09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10068B-A35C-481D-9662-B9C93AFB8517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77353D-A008-4D3E-B7EB-996E93E89A31}"/>
                </a:ext>
              </a:extLst>
            </p:cNvPr>
            <p:cNvSpPr/>
            <p:nvPr userDrawn="1"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6A7AFD-3B9C-435C-9BDB-41B400688753}"/>
                </a:ext>
              </a:extLst>
            </p:cNvPr>
            <p:cNvSpPr/>
            <p:nvPr userDrawn="1"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BF292-AA82-4A65-A440-52F13D17AFF2}"/>
                </a:ext>
              </a:extLst>
            </p:cNvPr>
            <p:cNvSpPr/>
            <p:nvPr userDrawn="1"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8A86508-F40A-4074-8C45-B85EFEB0F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5340F-73FB-4C47-984E-4E9390749AD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30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BB608A-A33A-4A64-A0E0-042A6254F09B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0BE804-A28F-466E-9928-EAF66FCF9984}"/>
                </a:ext>
              </a:extLst>
            </p:cNvPr>
            <p:cNvSpPr/>
            <p:nvPr userDrawn="1"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9FCA28-321F-45C8-A006-41EFFCDB0A10}"/>
                </a:ext>
              </a:extLst>
            </p:cNvPr>
            <p:cNvSpPr/>
            <p:nvPr userDrawn="1"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C2ABE9-FAB4-4F8F-A763-5C576C9ADFDC}"/>
                </a:ext>
              </a:extLst>
            </p:cNvPr>
            <p:cNvSpPr/>
            <p:nvPr userDrawn="1"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DEFE8A7-A037-4DA1-B136-48003B822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7572D3-4343-5B47-B060-1659EEDD489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00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0EDCE7-9086-4886-AA20-F6B5FB319E99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83A8BD-A68D-44C4-9A41-72E355AE1185}"/>
                </a:ext>
              </a:extLst>
            </p:cNvPr>
            <p:cNvSpPr/>
            <p:nvPr userDrawn="1"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B9668A-AD1E-43FF-86F5-0AF377D583E2}"/>
                </a:ext>
              </a:extLst>
            </p:cNvPr>
            <p:cNvSpPr/>
            <p:nvPr userDrawn="1"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230B49-C21B-483E-A353-48F245989735}"/>
                </a:ext>
              </a:extLst>
            </p:cNvPr>
            <p:cNvSpPr/>
            <p:nvPr userDrawn="1"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D21531D-D1E5-4417-82AC-846BD5C37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FA67B6-B817-C242-BA9D-645EB89A7AC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29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58E8A0-00AC-4FB1-BC04-014B0C7CD66D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D64987-0BE1-4C27-8CD8-A17095B81D38}"/>
                </a:ext>
              </a:extLst>
            </p:cNvPr>
            <p:cNvSpPr/>
            <p:nvPr userDrawn="1"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467762-2BB4-4072-B872-26069E180251}"/>
                </a:ext>
              </a:extLst>
            </p:cNvPr>
            <p:cNvSpPr/>
            <p:nvPr userDrawn="1"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F9BDD0-E86C-4405-B66E-5FD175F361D5}"/>
                </a:ext>
              </a:extLst>
            </p:cNvPr>
            <p:cNvSpPr/>
            <p:nvPr userDrawn="1"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C03F743-707C-4B25-943A-E60A79938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171" y="6249835"/>
            <a:ext cx="805136" cy="603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26C4C-F24D-417C-A7A1-75353164E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7C5E2F-8E11-F34F-A61A-9F1FF42DFC1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8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E13D-D476-4DE2-9F20-17029A7C0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C769C-9684-41E5-B596-A7AB286AD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1F541-4673-49DD-BEBD-8D15D7B8B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3BC84-F150-45FE-BCAA-37BF46C8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7504E-39EE-4B09-8657-46BA86EF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7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venti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58E8A0-00AC-4FB1-BC04-014B0C7CD66D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D64987-0BE1-4C27-8CD8-A17095B81D38}"/>
                </a:ext>
              </a:extLst>
            </p:cNvPr>
            <p:cNvSpPr/>
            <p:nvPr userDrawn="1"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467762-2BB4-4072-B872-26069E180251}"/>
                </a:ext>
              </a:extLst>
            </p:cNvPr>
            <p:cNvSpPr/>
            <p:nvPr userDrawn="1"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F9BDD0-E86C-4405-B66E-5FD175F361D5}"/>
                </a:ext>
              </a:extLst>
            </p:cNvPr>
            <p:cNvSpPr/>
            <p:nvPr userDrawn="1"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DC777F5-D1BB-4551-9640-7E9E214E2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35" y="6613144"/>
            <a:ext cx="1414732" cy="244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03F743-707C-4B25-943A-E60A79938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171" y="6249835"/>
            <a:ext cx="805136" cy="603852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0AA71F-1C1A-4BD7-ADD7-BB2ED3B60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8732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4439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“Insert Name of Your Session Here Close to 60 pt. Font”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82550" y="3602038"/>
            <a:ext cx="5785449" cy="165576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Jane Doe, University of Neverland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AA6493-D8CA-4C15-B447-5110574170CD}"/>
              </a:ext>
            </a:extLst>
          </p:cNvPr>
          <p:cNvGrpSpPr/>
          <p:nvPr/>
        </p:nvGrpSpPr>
        <p:grpSpPr>
          <a:xfrm>
            <a:off x="0" y="3321167"/>
            <a:ext cx="12192000" cy="72337"/>
            <a:chOff x="0" y="6629400"/>
            <a:chExt cx="9144000" cy="228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484A22-A303-40F3-A032-86E0D225412B}"/>
                </a:ext>
              </a:extLst>
            </p:cNvPr>
            <p:cNvSpPr/>
            <p:nvPr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197953-9ED6-474E-9AFD-4D3486A75160}"/>
                </a:ext>
              </a:extLst>
            </p:cNvPr>
            <p:cNvSpPr/>
            <p:nvPr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7E8447-C2FB-4265-9AD2-DBC3ECB15A5F}"/>
                </a:ext>
              </a:extLst>
            </p:cNvPr>
            <p:cNvSpPr/>
            <p:nvPr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2" name="Picture 11" descr="SPSP2020 Logo">
            <a:extLst>
              <a:ext uri="{FF2B5EF4-FFF2-40B4-BE49-F238E27FC236}">
                <a16:creationId xmlns:a16="http://schemas.microsoft.com/office/drawing/2014/main" id="{AF4559C7-ECEE-46AE-AB46-1676AA358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6" y="4350311"/>
            <a:ext cx="4169664" cy="18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77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losingi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Include a contact email and a statement encouraging attendees to rate this session in the mobile app.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3CE758-730D-471C-A692-2B84B50B3475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3538D4-26CB-4AEA-89DE-853C3927A98A}"/>
                </a:ext>
              </a:extLst>
            </p:cNvPr>
            <p:cNvSpPr/>
            <p:nvPr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0BF917-50B1-413B-9E7D-9D4B8ADB810F}"/>
                </a:ext>
              </a:extLst>
            </p:cNvPr>
            <p:cNvSpPr/>
            <p:nvPr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3DF505-F9C7-4F69-81BF-50C09461F703}"/>
                </a:ext>
              </a:extLst>
            </p:cNvPr>
            <p:cNvSpPr/>
            <p:nvPr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6DB1B39-A3F3-4ADC-9DF1-0CE0B55E1B3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44CB32-D30D-458D-8646-96AF0004E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7914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3CE758-730D-471C-A692-2B84B50B3475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3538D4-26CB-4AEA-89DE-853C3927A98A}"/>
                </a:ext>
              </a:extLst>
            </p:cNvPr>
            <p:cNvSpPr/>
            <p:nvPr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0BF917-50B1-413B-9E7D-9D4B8ADB810F}"/>
                </a:ext>
              </a:extLst>
            </p:cNvPr>
            <p:cNvSpPr/>
            <p:nvPr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3DF505-F9C7-4F69-81BF-50C09461F703}"/>
                </a:ext>
              </a:extLst>
            </p:cNvPr>
            <p:cNvSpPr/>
            <p:nvPr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8FEA9A9-11F9-4271-8F66-C599CE576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7E3DF4-0D85-A44E-85A4-C043565ADDB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9635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6CE5A3-12EE-48C3-A1AD-D880F0359300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6887A5-34F2-47EB-8EE1-D94B896C758F}"/>
                </a:ext>
              </a:extLst>
            </p:cNvPr>
            <p:cNvSpPr/>
            <p:nvPr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F613A9-414D-4C4F-AC6A-D44034C7721D}"/>
                </a:ext>
              </a:extLst>
            </p:cNvPr>
            <p:cNvSpPr/>
            <p:nvPr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F4824D-6E4A-457A-99CC-BA7D7ACBC581}"/>
                </a:ext>
              </a:extLst>
            </p:cNvPr>
            <p:cNvSpPr/>
            <p:nvPr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D40F139-387D-4F1C-BB4A-437E4A819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234C4-8077-3446-AD0E-005CCF86D6E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35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10068B-A35C-481D-9662-B9C93AFB8517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77353D-A008-4D3E-B7EB-996E93E89A31}"/>
                </a:ext>
              </a:extLst>
            </p:cNvPr>
            <p:cNvSpPr/>
            <p:nvPr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6A7AFD-3B9C-435C-9BDB-41B400688753}"/>
                </a:ext>
              </a:extLst>
            </p:cNvPr>
            <p:cNvSpPr/>
            <p:nvPr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BF292-AA82-4A65-A440-52F13D17AFF2}"/>
                </a:ext>
              </a:extLst>
            </p:cNvPr>
            <p:cNvSpPr/>
            <p:nvPr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8A86508-F40A-4074-8C45-B85EFEB0F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5340F-73FB-4C47-984E-4E9390749AD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69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BB608A-A33A-4A64-A0E0-042A6254F09B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0BE804-A28F-466E-9928-EAF66FCF9984}"/>
                </a:ext>
              </a:extLst>
            </p:cNvPr>
            <p:cNvSpPr/>
            <p:nvPr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9FCA28-321F-45C8-A006-41EFFCDB0A10}"/>
                </a:ext>
              </a:extLst>
            </p:cNvPr>
            <p:cNvSpPr/>
            <p:nvPr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C2ABE9-FAB4-4F8F-A763-5C576C9ADFDC}"/>
                </a:ext>
              </a:extLst>
            </p:cNvPr>
            <p:cNvSpPr/>
            <p:nvPr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DEFE8A7-A037-4DA1-B136-48003B822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7572D3-4343-5B47-B060-1659EEDD489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0EDCE7-9086-4886-AA20-F6B5FB319E99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83A8BD-A68D-44C4-9A41-72E355AE1185}"/>
                </a:ext>
              </a:extLst>
            </p:cNvPr>
            <p:cNvSpPr/>
            <p:nvPr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B9668A-AD1E-43FF-86F5-0AF377D583E2}"/>
                </a:ext>
              </a:extLst>
            </p:cNvPr>
            <p:cNvSpPr/>
            <p:nvPr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230B49-C21B-483E-A353-48F245989735}"/>
                </a:ext>
              </a:extLst>
            </p:cNvPr>
            <p:cNvSpPr/>
            <p:nvPr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D21531D-D1E5-4417-82AC-846BD5C37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FA67B6-B817-C242-BA9D-645EB89A7AC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5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58E8A0-00AC-4FB1-BC04-014B0C7CD66D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D64987-0BE1-4C27-8CD8-A17095B81D38}"/>
                </a:ext>
              </a:extLst>
            </p:cNvPr>
            <p:cNvSpPr/>
            <p:nvPr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467762-2BB4-4072-B872-26069E180251}"/>
                </a:ext>
              </a:extLst>
            </p:cNvPr>
            <p:cNvSpPr/>
            <p:nvPr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F9BDD0-E86C-4405-B66E-5FD175F361D5}"/>
                </a:ext>
              </a:extLst>
            </p:cNvPr>
            <p:cNvSpPr/>
            <p:nvPr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C03F743-707C-4B25-943A-E60A79938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171" y="6249835"/>
            <a:ext cx="805136" cy="603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26C4C-F24D-417C-A7A1-75353164E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1992"/>
            <a:ext cx="826008" cy="826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7C5E2F-8E11-F34F-A61A-9F1FF42DFC1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6629400"/>
            <a:ext cx="1060704" cy="2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71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venti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58E8A0-00AC-4FB1-BC04-014B0C7CD66D}"/>
              </a:ext>
            </a:extLst>
          </p:cNvPr>
          <p:cNvGrpSpPr/>
          <p:nvPr/>
        </p:nvGrpSpPr>
        <p:grpSpPr>
          <a:xfrm>
            <a:off x="0" y="6629400"/>
            <a:ext cx="12192000" cy="228600"/>
            <a:chOff x="0" y="6629400"/>
            <a:chExt cx="9144000" cy="228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D64987-0BE1-4C27-8CD8-A17095B81D38}"/>
                </a:ext>
              </a:extLst>
            </p:cNvPr>
            <p:cNvSpPr/>
            <p:nvPr/>
          </p:nvSpPr>
          <p:spPr>
            <a:xfrm>
              <a:off x="0" y="6629400"/>
              <a:ext cx="3044952" cy="228600"/>
            </a:xfrm>
            <a:prstGeom prst="rect">
              <a:avLst/>
            </a:prstGeom>
            <a:solidFill>
              <a:srgbClr val="0D8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467762-2BB4-4072-B872-26069E180251}"/>
                </a:ext>
              </a:extLst>
            </p:cNvPr>
            <p:cNvSpPr/>
            <p:nvPr/>
          </p:nvSpPr>
          <p:spPr>
            <a:xfrm>
              <a:off x="3044952" y="6629400"/>
              <a:ext cx="3044952" cy="228600"/>
            </a:xfrm>
            <a:prstGeom prst="rect">
              <a:avLst/>
            </a:prstGeom>
            <a:solidFill>
              <a:srgbClr val="EDD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F9BDD0-E86C-4405-B66E-5FD175F361D5}"/>
                </a:ext>
              </a:extLst>
            </p:cNvPr>
            <p:cNvSpPr/>
            <p:nvPr/>
          </p:nvSpPr>
          <p:spPr>
            <a:xfrm>
              <a:off x="6089904" y="6629400"/>
              <a:ext cx="3054096" cy="228600"/>
            </a:xfrm>
            <a:prstGeom prst="rect">
              <a:avLst/>
            </a:prstGeom>
            <a:solidFill>
              <a:srgbClr val="693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DC777F5-D1BB-4551-9640-7E9E214E2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35" y="6613144"/>
            <a:ext cx="1414732" cy="244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03F743-707C-4B25-943A-E60A79938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171" y="6249835"/>
            <a:ext cx="805136" cy="603852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0AA71F-1C1A-4BD7-ADD7-BB2ED3B60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3004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FF0FC-ADF0-433F-95F8-04250AFD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5AA40-CC60-4FB3-B9ED-767A491BE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6006F-5324-426D-A569-1CB498A9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B43D-B0D5-4D2C-87A5-DA379FD1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28EAF-61E6-4C34-8812-BDD9430D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45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AC1FF-1D44-4905-89D7-F6C382191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FE3BE-2CB3-4129-B247-23F4FB627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58A87-A03C-4ACF-88FF-4D9D843C9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2DA1-4D31-4A77-8D3A-88DEB0F7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DE8DF-2A33-480A-B3DE-50A1EDF0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09024-87E1-4AA5-8025-D87367F5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4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B39A1-4A20-4B3E-9A2C-4CFFDBD53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F9B67-FAB3-4B91-B32F-975475D27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A3B24-33C8-4B36-9334-18B7F4F6C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D3FA3-FFFE-4E3C-9DD9-5C98FFC62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44A6D-4130-40E5-B953-7C827FA92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8B76A-1668-49CD-8C59-7297DF434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5023BA-524E-4CFF-BB7D-B521435F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A0A960-CBFC-4676-9C30-9D1A781F0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0B0D-A86B-41B7-A0E2-101A9077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EB843-1430-469F-9DD3-2F26D93C0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A8711-3768-4649-9014-404026BF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5BD9C-88BE-4386-9FD3-EA444FE9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1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97FCD5-80CE-45AD-8B8E-7DF0B4098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D1A0F-9DBF-4FBD-AD0A-81D23BBA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D6F0E-519A-477B-9AC2-EB076E54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4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D7F84-F4E2-4E32-878E-1DC00FEE2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17B5-C980-4B12-98C3-8C1B1E5CF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3107E-74E1-44F6-A6AF-F50C7ACE9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9A204-2F2C-4552-8B04-1216E2F2E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13B45-3FAA-48F8-B4DB-B6B67133C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81179-78E1-4EB5-8157-F61795F1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1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936A9-A368-4BF8-9249-2003C991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48DFE-82DC-40C3-A539-7852C19DB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F3C2B-ED9D-490F-810D-D9753F731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1EA40-0107-4F02-94E5-0FE43F7C9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5074C-B398-4463-8EDB-9DF18DDD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68C80-0571-4E0D-AE0A-9F642451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8906B4-80BB-4489-8B54-A3FD23D4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00630-6931-4BE6-B73C-5A0A3B266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D489A-8D1A-4F47-B4DD-49127EB81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1B637-44F6-4F25-B8A9-BE91BA019D54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E2A3-F4FD-48A1-A7E3-2FDC559DF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4C7B8-4E50-403A-A661-3FA24ECC4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9C37-7038-4BCE-9345-F9CECFD7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1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0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F128D-C59F-413F-BB2F-7B54F08BC9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91066" y="405446"/>
            <a:ext cx="11421375" cy="6047114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ADE546-A04B-49E8-B77F-B66BD6B93E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9563" y="362310"/>
          <a:ext cx="11430000" cy="603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Hexagon 8"/>
          <p:cNvSpPr/>
          <p:nvPr/>
        </p:nvSpPr>
        <p:spPr>
          <a:xfrm>
            <a:off x="3012016" y="1382183"/>
            <a:ext cx="2377440" cy="2099734"/>
          </a:xfrm>
          <a:prstGeom prst="hexagon">
            <a:avLst/>
          </a:prstGeom>
          <a:solidFill>
            <a:srgbClr val="A50021">
              <a:alpha val="50196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White Collective Action</a:t>
            </a:r>
          </a:p>
        </p:txBody>
      </p:sp>
      <p:sp>
        <p:nvSpPr>
          <p:cNvPr id="10" name="Hexagon 9"/>
          <p:cNvSpPr/>
          <p:nvPr/>
        </p:nvSpPr>
        <p:spPr>
          <a:xfrm>
            <a:off x="4878917" y="338666"/>
            <a:ext cx="2377440" cy="2099734"/>
          </a:xfrm>
          <a:prstGeom prst="hexagon">
            <a:avLst/>
          </a:prstGeom>
          <a:solidFill>
            <a:srgbClr val="A50021">
              <a:alpha val="50196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Group-Based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Nostalgia</a:t>
            </a:r>
          </a:p>
        </p:txBody>
      </p:sp>
      <p:sp>
        <p:nvSpPr>
          <p:cNvPr id="11" name="Hexagon 10"/>
          <p:cNvSpPr/>
          <p:nvPr/>
        </p:nvSpPr>
        <p:spPr>
          <a:xfrm>
            <a:off x="6740525" y="3508374"/>
            <a:ext cx="2377440" cy="2099734"/>
          </a:xfrm>
          <a:prstGeom prst="hexagon">
            <a:avLst/>
          </a:prstGeom>
          <a:solidFill>
            <a:srgbClr val="A50021">
              <a:alpha val="50196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System Ambivalence</a:t>
            </a:r>
          </a:p>
        </p:txBody>
      </p:sp>
      <p:sp>
        <p:nvSpPr>
          <p:cNvPr id="12" name="Hexagon 11"/>
          <p:cNvSpPr/>
          <p:nvPr/>
        </p:nvSpPr>
        <p:spPr>
          <a:xfrm>
            <a:off x="6733752" y="1400385"/>
            <a:ext cx="2377440" cy="2099734"/>
          </a:xfrm>
          <a:prstGeom prst="hexagon">
            <a:avLst/>
          </a:prstGeom>
          <a:solidFill>
            <a:srgbClr val="A5002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(Racial)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Entitlement</a:t>
            </a:r>
          </a:p>
        </p:txBody>
      </p:sp>
      <p:sp>
        <p:nvSpPr>
          <p:cNvPr id="13" name="Hexagon 12"/>
          <p:cNvSpPr/>
          <p:nvPr/>
        </p:nvSpPr>
        <p:spPr>
          <a:xfrm>
            <a:off x="4873624" y="4565649"/>
            <a:ext cx="2377440" cy="2099734"/>
          </a:xfrm>
          <a:prstGeom prst="hexagon">
            <a:avLst/>
          </a:prstGeom>
          <a:solidFill>
            <a:srgbClr val="A50021">
              <a:alpha val="50196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Racial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BIRGing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3002491" y="3500966"/>
            <a:ext cx="2377440" cy="2099734"/>
          </a:xfrm>
          <a:prstGeom prst="hexagon">
            <a:avLst/>
          </a:prstGeom>
          <a:solidFill>
            <a:srgbClr val="A50021">
              <a:alpha val="50196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Retroactive Ingroup Social Comparison</a:t>
            </a:r>
          </a:p>
        </p:txBody>
      </p:sp>
      <p:sp>
        <p:nvSpPr>
          <p:cNvPr id="15" name="Hexagon 14"/>
          <p:cNvSpPr/>
          <p:nvPr/>
        </p:nvSpPr>
        <p:spPr>
          <a:xfrm>
            <a:off x="4868333" y="2451099"/>
            <a:ext cx="2377440" cy="2099734"/>
          </a:xfrm>
          <a:prstGeom prst="hexagon">
            <a:avLst/>
          </a:prstGeom>
          <a:solidFill>
            <a:srgbClr val="A5002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Toxic White Identity</a:t>
            </a:r>
          </a:p>
        </p:txBody>
      </p:sp>
    </p:spTree>
    <p:extLst>
      <p:ext uri="{BB962C8B-B14F-4D97-AF65-F5344CB8AC3E}">
        <p14:creationId xmlns:p14="http://schemas.microsoft.com/office/powerpoint/2010/main" val="723739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CB7AB-AED1-554C-94CB-C851AEC3D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08A883-EF20-4045-974A-4CD67E5133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2138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CED7-5576-2B4D-AFFF-E8CD89624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910" y="340170"/>
            <a:ext cx="5655643" cy="164592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2F5A7-67C5-DE49-AE2B-1BBB02430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849189"/>
            <a:ext cx="10647835" cy="4212397"/>
          </a:xfrm>
        </p:spPr>
        <p:txBody>
          <a:bodyPr>
            <a:normAutofit/>
          </a:bodyPr>
          <a:lstStyle/>
          <a:p>
            <a:pPr marL="800100" lvl="1" indent="-342900">
              <a:buClr>
                <a:schemeClr val="dk1"/>
              </a:buClr>
              <a:buSzPts val="3200"/>
            </a:pPr>
            <a:r>
              <a:rPr lang="en-US" sz="2800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The Entitlement Subscale was adopted from the larger Narcissistic Personality Inventory </a:t>
            </a:r>
            <a:r>
              <a:rPr lang="en-US" dirty="0"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(2-items; </a:t>
            </a:r>
            <a:r>
              <a:rPr lang="en-US" i="1" dirty="0"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α</a:t>
            </a:r>
            <a:r>
              <a:rPr lang="en-US" dirty="0"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 = .90, </a:t>
            </a:r>
            <a:r>
              <a:rPr lang="en-US" dirty="0" err="1"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Raskin</a:t>
            </a:r>
            <a:r>
              <a:rPr lang="en-US" dirty="0"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 &amp; Terry, 1988) </a:t>
            </a:r>
          </a:p>
          <a:p>
            <a:pPr lvl="3">
              <a:buClr>
                <a:schemeClr val="dk1"/>
              </a:buClr>
              <a:buSzPts val="3200"/>
            </a:pPr>
            <a:r>
              <a:rPr lang="en-US" sz="2800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Item: “I will never be satisfied until I get all that I deserve”</a:t>
            </a:r>
          </a:p>
          <a:p>
            <a:pPr lvl="3">
              <a:buClr>
                <a:schemeClr val="dk1"/>
              </a:buClr>
              <a:buSzPts val="3200"/>
            </a:pPr>
            <a:r>
              <a:rPr lang="en-US" sz="2800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rPr>
              <a:t>Item: “I insist upon getting the respect that is due to me”</a:t>
            </a:r>
          </a:p>
          <a:p>
            <a:pPr marL="800100" lvl="1" indent="-342900">
              <a:buClr>
                <a:schemeClr val="dk1"/>
              </a:buClr>
              <a:buSzPts val="3200"/>
            </a:pPr>
            <a:r>
              <a:rPr lang="en-US" sz="2800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The Ascent of Man Scale </a:t>
            </a:r>
            <a:r>
              <a:rPr lang="en-US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(8-items; </a:t>
            </a:r>
            <a:r>
              <a:rPr lang="en-US" dirty="0" err="1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Kteily</a:t>
            </a:r>
            <a:r>
              <a:rPr lang="en-US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, Bruneau, </a:t>
            </a:r>
            <a:r>
              <a:rPr lang="en-US" dirty="0" err="1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Waytz</a:t>
            </a:r>
            <a:r>
              <a:rPr lang="en-US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, &amp; Cotterill, 2015)</a:t>
            </a:r>
          </a:p>
          <a:p>
            <a:pPr marL="1028700" lvl="1" indent="-571500">
              <a:buClr>
                <a:schemeClr val="dk1"/>
              </a:buClr>
              <a:buSzPts val="3200"/>
            </a:pPr>
            <a:endParaRPr lang="en-US" dirty="0">
              <a:latin typeface="Times New Roman" panose="02020603050405020304" pitchFamily="18" charset="0"/>
              <a:ea typeface="Book Antiqu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028700" lvl="1" indent="-571500">
              <a:buClr>
                <a:schemeClr val="dk1"/>
              </a:buClr>
              <a:buSzPts val="3200"/>
            </a:pPr>
            <a:endParaRPr lang="en-US" dirty="0">
              <a:latin typeface="Times New Roman" panose="02020603050405020304" pitchFamily="18" charset="0"/>
              <a:ea typeface="Book Antiqu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028700" lvl="1" indent="-571500">
              <a:buClr>
                <a:schemeClr val="dk1"/>
              </a:buClr>
              <a:buSzPts val="3200"/>
            </a:pPr>
            <a:endParaRPr lang="en-US" dirty="0">
              <a:latin typeface="Times New Roman" panose="02020603050405020304" pitchFamily="18" charset="0"/>
              <a:ea typeface="Book Antiqu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7DFF4-6E72-1F47-8656-C3BA09B310A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07" y="4150232"/>
            <a:ext cx="5760385" cy="2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CED7-5576-2B4D-AFFF-E8CD89624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151" y="46872"/>
            <a:ext cx="5655643" cy="164592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2F5A7-67C5-DE49-AE2B-1BBB02430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276709"/>
            <a:ext cx="10647835" cy="4784877"/>
          </a:xfrm>
        </p:spPr>
        <p:txBody>
          <a:bodyPr>
            <a:normAutofit/>
          </a:bodyPr>
          <a:lstStyle/>
          <a:p>
            <a:pPr marL="800100" lvl="1" indent="-342900">
              <a:buClr>
                <a:schemeClr val="dk1"/>
              </a:buClr>
              <a:buSzPts val="3200"/>
            </a:pPr>
            <a:r>
              <a:rPr lang="en-US" sz="2800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The Ascent of Man Scale </a:t>
            </a:r>
            <a:r>
              <a:rPr lang="en-US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(8-items; adapted from </a:t>
            </a:r>
            <a:r>
              <a:rPr lang="en-US" dirty="0" err="1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Kteily</a:t>
            </a:r>
            <a:r>
              <a:rPr lang="en-US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, Bruneau, </a:t>
            </a:r>
            <a:r>
              <a:rPr lang="en-US" dirty="0" err="1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Waytz</a:t>
            </a:r>
            <a:r>
              <a:rPr lang="en-US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, &amp; Cotterill, 2015)</a:t>
            </a:r>
          </a:p>
          <a:p>
            <a:pPr marL="457200" lvl="1" indent="0">
              <a:buClr>
                <a:schemeClr val="dk1"/>
              </a:buClr>
              <a:buSzPts val="3200"/>
              <a:buNone/>
            </a:pPr>
            <a:endParaRPr lang="en-US" dirty="0">
              <a:latin typeface="Times New Roman" panose="02020603050405020304" pitchFamily="18" charset="0"/>
              <a:ea typeface="Book Antiqu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lvl="1" indent="0">
              <a:buClr>
                <a:schemeClr val="dk1"/>
              </a:buClr>
              <a:buSzPts val="3200"/>
              <a:buNone/>
            </a:pPr>
            <a:r>
              <a:rPr lang="en-US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“People can vary in how human-like they seem. Some people seem highly evolved whereas others seem no different than lower animals. Using the image below as a guide, indicate… how evolved you consider the average member of each group to be.”</a:t>
            </a:r>
          </a:p>
          <a:p>
            <a:pPr marL="457200" lvl="1" indent="0">
              <a:buClr>
                <a:schemeClr val="dk1"/>
              </a:buClr>
              <a:buSzPts val="3200"/>
              <a:buNone/>
            </a:pPr>
            <a:endParaRPr lang="en-US" dirty="0">
              <a:latin typeface="Times New Roman" panose="02020603050405020304" pitchFamily="18" charset="0"/>
              <a:ea typeface="Book Antiqu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028700" lvl="1" indent="-571500">
              <a:buClr>
                <a:schemeClr val="dk1"/>
              </a:buClr>
              <a:buSzPts val="3200"/>
            </a:pPr>
            <a:endParaRPr lang="en-US" dirty="0">
              <a:latin typeface="Times New Roman" panose="02020603050405020304" pitchFamily="18" charset="0"/>
              <a:ea typeface="Book Antiqu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028700" lvl="1" indent="-571500">
              <a:buClr>
                <a:schemeClr val="dk1"/>
              </a:buClr>
              <a:buSzPts val="3200"/>
            </a:pPr>
            <a:endParaRPr lang="en-US" dirty="0">
              <a:latin typeface="Times New Roman" panose="02020603050405020304" pitchFamily="18" charset="0"/>
              <a:ea typeface="Book Antiqu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7DFF4-6E72-1F47-8656-C3BA09B310A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07" y="4150232"/>
            <a:ext cx="5760385" cy="2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5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E75743D-F883-2C47-B574-84104AC937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3245" y="2330244"/>
          <a:ext cx="10753421" cy="25345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2755">
                  <a:extLst>
                    <a:ext uri="{9D8B030D-6E8A-4147-A177-3AD203B41FA5}">
                      <a16:colId xmlns:a16="http://schemas.microsoft.com/office/drawing/2014/main" val="2427711038"/>
                    </a:ext>
                  </a:extLst>
                </a:gridCol>
                <a:gridCol w="1115859">
                  <a:extLst>
                    <a:ext uri="{9D8B030D-6E8A-4147-A177-3AD203B41FA5}">
                      <a16:colId xmlns:a16="http://schemas.microsoft.com/office/drawing/2014/main" val="2029927430"/>
                    </a:ext>
                  </a:extLst>
                </a:gridCol>
                <a:gridCol w="1074668">
                  <a:extLst>
                    <a:ext uri="{9D8B030D-6E8A-4147-A177-3AD203B41FA5}">
                      <a16:colId xmlns:a16="http://schemas.microsoft.com/office/drawing/2014/main" val="3544743726"/>
                    </a:ext>
                  </a:extLst>
                </a:gridCol>
                <a:gridCol w="1002890">
                  <a:extLst>
                    <a:ext uri="{9D8B030D-6E8A-4147-A177-3AD203B41FA5}">
                      <a16:colId xmlns:a16="http://schemas.microsoft.com/office/drawing/2014/main" val="603553049"/>
                    </a:ext>
                  </a:extLst>
                </a:gridCol>
                <a:gridCol w="1150374">
                  <a:extLst>
                    <a:ext uri="{9D8B030D-6E8A-4147-A177-3AD203B41FA5}">
                      <a16:colId xmlns:a16="http://schemas.microsoft.com/office/drawing/2014/main" val="1603957419"/>
                    </a:ext>
                  </a:extLst>
                </a:gridCol>
                <a:gridCol w="1179871">
                  <a:extLst>
                    <a:ext uri="{9D8B030D-6E8A-4147-A177-3AD203B41FA5}">
                      <a16:colId xmlns:a16="http://schemas.microsoft.com/office/drawing/2014/main" val="2985934679"/>
                    </a:ext>
                  </a:extLst>
                </a:gridCol>
                <a:gridCol w="1268362">
                  <a:extLst>
                    <a:ext uri="{9D8B030D-6E8A-4147-A177-3AD203B41FA5}">
                      <a16:colId xmlns:a16="http://schemas.microsoft.com/office/drawing/2014/main" val="477856298"/>
                    </a:ext>
                  </a:extLst>
                </a:gridCol>
                <a:gridCol w="1283109">
                  <a:extLst>
                    <a:ext uri="{9D8B030D-6E8A-4147-A177-3AD203B41FA5}">
                      <a16:colId xmlns:a16="http://schemas.microsoft.com/office/drawing/2014/main" val="257170451"/>
                    </a:ext>
                  </a:extLst>
                </a:gridCol>
                <a:gridCol w="1315533">
                  <a:extLst>
                    <a:ext uri="{9D8B030D-6E8A-4147-A177-3AD203B41FA5}">
                      <a16:colId xmlns:a16="http://schemas.microsoft.com/office/drawing/2014/main" val="1516639653"/>
                    </a:ext>
                  </a:extLst>
                </a:gridCol>
              </a:tblGrid>
              <a:tr h="12317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dec"/>
                        </a:tabLst>
                      </a:pP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dec"/>
                        </a:tabLs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Whites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190" algn="dec"/>
                        </a:tabLs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Blacks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Latinos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Asians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Native American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Middle Easterners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Mexicans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Immigrants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extLst>
                  <a:ext uri="{0D108BD9-81ED-4DB2-BD59-A6C34878D82A}">
                    <a16:rowId xmlns:a16="http://schemas.microsoft.com/office/drawing/2014/main" val="3824486539"/>
                  </a:ext>
                </a:extLst>
              </a:tr>
              <a:tr h="1302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8740" algn="dec"/>
                        </a:tabLst>
                        <a:defRPr/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Entitlement</a:t>
                      </a:r>
                    </a:p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8740" algn="dec"/>
                        </a:tabLst>
                      </a:pP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8740" algn="dec"/>
                        </a:tabLs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-.228***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45720" marR="0" indent="-4572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190" algn="dec"/>
                        </a:tabLs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-.250***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-.235***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-.262*** 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-.184** 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-.161** 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-.184** 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-.163** 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extLst>
                  <a:ext uri="{0D108BD9-81ED-4DB2-BD59-A6C34878D82A}">
                    <a16:rowId xmlns:a16="http://schemas.microsoft.com/office/drawing/2014/main" val="1875202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5060DAF-0B2F-B74A-AC26-7F5EFBC4B126}"/>
              </a:ext>
            </a:extLst>
          </p:cNvPr>
          <p:cNvSpPr/>
          <p:nvPr/>
        </p:nvSpPr>
        <p:spPr>
          <a:xfrm>
            <a:off x="716769" y="6047970"/>
            <a:ext cx="3363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*p &lt; .05.  **p &lt; .01.  ***p &lt; .001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B67383A-8288-134F-B000-C11708B0FA3E}"/>
                  </a:ext>
                </a:extLst>
              </p14:cNvPr>
              <p14:cNvContentPartPr/>
              <p14:nvPr/>
            </p14:nvContentPartPr>
            <p14:xfrm>
              <a:off x="10742606" y="-278794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B67383A-8288-134F-B000-C11708B0FA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24966" y="-296794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CE4430A-ED05-6247-92BC-4C128EC0749D}"/>
              </a:ext>
            </a:extLst>
          </p:cNvPr>
          <p:cNvSpPr txBox="1"/>
          <p:nvPr/>
        </p:nvSpPr>
        <p:spPr>
          <a:xfrm>
            <a:off x="716769" y="440698"/>
            <a:ext cx="10753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Entitlements Effect on Dehumanization of Marginalized Groups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B6CBB-EAA9-3041-8D04-5E4180CD4E43}"/>
              </a:ext>
            </a:extLst>
          </p:cNvPr>
          <p:cNvSpPr txBox="1"/>
          <p:nvPr/>
        </p:nvSpPr>
        <p:spPr>
          <a:xfrm>
            <a:off x="716769" y="5133215"/>
            <a:ext cx="523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Partial correlations controlling for Political Ideologies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10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2C4392-910C-D942-8015-3C4520E0DB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622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32015-9931-7848-BADA-4E15B3E9BFB2}"/>
              </a:ext>
            </a:extLst>
          </p:cNvPr>
          <p:cNvSpPr txBox="1"/>
          <p:nvPr/>
        </p:nvSpPr>
        <p:spPr>
          <a:xfrm>
            <a:off x="1435623" y="585304"/>
            <a:ext cx="23791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C7F9C-9EE0-044C-BD9C-E5E4687B58F5}"/>
              </a:ext>
            </a:extLst>
          </p:cNvPr>
          <p:cNvSpPr txBox="1"/>
          <p:nvPr/>
        </p:nvSpPr>
        <p:spPr>
          <a:xfrm>
            <a:off x="1229032" y="1874728"/>
            <a:ext cx="97339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Feelings of Narcissistic Entitlement are associated with dehumanizing both the minority groups and majority.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narratives that often emerge from white nationalism dehumanizes minority groups.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Entitlement in a racial context may be relevant in understanding the relation between dehumanization in toxic intergroup attitudes.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97EF7-2A17-C841-A5D0-C265E925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4400" b="0" cap="all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2: </a:t>
            </a:r>
            <a:r>
              <a:rPr lang="en-US" sz="3600" b="0" cap="all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Racial Entitlement and Dehumanization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9E23AA-0448-DD44-A2E1-64E4CCD7F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48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4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7BAB-6DCA-D74B-B2BF-8EA9A6C7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Identity-based Entitlement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E1AB4-1C10-254A-80B7-3D84D4F3C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Entitlement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(Claassen, 2014)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Identity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Entitlement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Smeekes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2015)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Aggrieved Entitlement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(Kalish &amp; Kimmel, 2010)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and gender violence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shooters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Racial Entitlement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belief that one’s self or group is inherently deserving of privileges or special treatment, because of their race.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Racially motivated attacks or opposition to racial change (e.g., Charleston, Charlottesville)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25F5FE1-B4A4-4943-903E-4398C463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5270D-87F1-A64E-BFA2-37D9954B0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dehumanization predict endorsement of white nationalist ideologies and discriminatory policies, and is this relationship driven in part by racial entitlement?</a:t>
            </a:r>
          </a:p>
          <a:p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CE4E9-57B5-8C49-8E4B-92FE8116A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4" r="22369" b="1"/>
          <a:stretch/>
        </p:blipFill>
        <p:spPr>
          <a:xfrm>
            <a:off x="6629401" y="1573596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4125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E620-48CC-2C49-82AD-FB04CA9D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C8C35294-CDDC-4E64-A7C2-1012A90C07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6027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DF85-FAC4-3747-B90F-6822D23D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079" y="169695"/>
            <a:ext cx="6153842" cy="8607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Racial Entitlement (</a:t>
            </a:r>
            <a:r>
              <a:rPr lang="en-US" sz="31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α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 = .91, 10 Items)</a:t>
            </a:r>
            <a:br>
              <a:rPr lang="en-US" sz="3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</a:br>
            <a:endParaRPr lang="en-US" sz="37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A0FA4-51DB-0E4C-8428-EBCE403F5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60" y="1127342"/>
            <a:ext cx="11872084" cy="528598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 feel I am more deserving of good things than others because of my race/ethnicity.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Because of my race/ethnicity great things should come to me.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 do </a:t>
            </a:r>
            <a:r>
              <a:rPr lang="en-US" sz="96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deserve special treatment based on my race/ethnicity.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People of my race/ethnicity deserve better things in life than others.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I deserve respect due to my race/ethnicity.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If I lost a job to a person of a different race/ethnicity, I would feel cheated even if they were equally qualified.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If a boat was sinking, people of my race/ethnicity deserves to be on the first lifeboat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Those of my race/ethnicity should have access to more opportunities (e.g. jobs, education, housing) because we have more to offer.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I believe I deserve the advantages given to members of my race/ethnicity.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I do </a:t>
            </a:r>
            <a:r>
              <a:rPr lang="en-US" sz="9600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9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feel entitled to more benefits in society due to my race/ethnicity.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US" sz="72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br>
              <a:rPr lang="en-US" sz="600" dirty="0"/>
            </a:br>
            <a:endParaRPr lang="en-US" sz="600" dirty="0"/>
          </a:p>
        </p:txBody>
      </p:sp>
      <p:pic>
        <p:nvPicPr>
          <p:cNvPr id="19" name="Picture 18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E84E1FE5-C7B8-2449-9035-F4CD31765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262" y="0"/>
            <a:ext cx="1769738" cy="1127342"/>
          </a:xfrm>
          <a:prstGeom prst="rect">
            <a:avLst/>
          </a:prstGeom>
        </p:spPr>
      </p:pic>
      <p:pic>
        <p:nvPicPr>
          <p:cNvPr id="21" name="Picture 20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32ECE74C-DE7E-1C41-BCB0-315B5FD0C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87640" cy="1073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9CEFCE-EFA9-2D45-BA9E-C0CBEE8492BC}"/>
              </a:ext>
            </a:extLst>
          </p:cNvPr>
          <p:cNvSpPr txBox="1"/>
          <p:nvPr/>
        </p:nvSpPr>
        <p:spPr>
          <a:xfrm>
            <a:off x="3381234" y="6140899"/>
            <a:ext cx="542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7-point Likert Scale, Strongly Disagree- Strongly Agree</a:t>
            </a:r>
          </a:p>
        </p:txBody>
      </p:sp>
    </p:spTree>
    <p:extLst>
      <p:ext uri="{BB962C8B-B14F-4D97-AF65-F5344CB8AC3E}">
        <p14:creationId xmlns:p14="http://schemas.microsoft.com/office/powerpoint/2010/main" val="1422021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1562B-941E-B24A-81E4-2CBD3A832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(Racial) Entitlement in Intergroup Hostility and White Nationalism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B52ED-7FC7-1248-AA6A-639FDD3FD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5154" y="3926005"/>
            <a:ext cx="8936846" cy="158989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Kara Harris, DePaul University (kharri92@depaul.edu)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Lynn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Kannout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Illinois Institute of Technology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Rusty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Steiger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DePaul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96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B3DA-847A-CE4F-B2B5-07BF6EABC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2EBB5-6D29-BA4B-96DA-BF323D048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544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The Ascent of Man Scale: 6-items </a:t>
            </a:r>
            <a:r>
              <a:rPr lang="en-US" sz="2400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 = .93;</a:t>
            </a:r>
            <a:r>
              <a:rPr lang="en-US" sz="2400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Kteily</a:t>
            </a:r>
            <a:r>
              <a:rPr lang="en-US" sz="2400" dirty="0"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Wingdings" panose="05000000000000000000" pitchFamily="2" charset="2"/>
              </a:rPr>
              <a:t> et al., 2015).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Nationalist Ideologies Scale: 13-items (7-point Likert; </a:t>
            </a:r>
            <a:r>
              <a:rPr lang="en-US" i="1" dirty="0"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α</a:t>
            </a:r>
            <a:r>
              <a:rPr lang="en-US" dirty="0"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 = .93)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“White American culture is what makes this country great”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Discriminatory Policies Scale: 13-items (7-point Likert; </a:t>
            </a:r>
            <a:r>
              <a:rPr lang="en-US" i="1" dirty="0"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α</a:t>
            </a:r>
            <a:r>
              <a:rPr lang="en-US" dirty="0">
                <a:latin typeface="Times New Roman" panose="02020603050405020304" pitchFamily="18" charset="0"/>
                <a:ea typeface="Book Antiqua" charset="0"/>
                <a:cs typeface="Times New Roman" panose="02020603050405020304" pitchFamily="18" charset="0"/>
              </a:rPr>
              <a:t> = .88) 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“Increasing police patrols in racial/ethnic minority communities is necessary to lower crime.”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FBC0C-A1C5-4E40-AC6F-2143CA0E70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66" y="4350024"/>
            <a:ext cx="5206182" cy="20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9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E75743D-F883-2C47-B574-84104AC937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1277" y="2051107"/>
          <a:ext cx="11243188" cy="2846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5238">
                  <a:extLst>
                    <a:ext uri="{9D8B030D-6E8A-4147-A177-3AD203B41FA5}">
                      <a16:colId xmlns:a16="http://schemas.microsoft.com/office/drawing/2014/main" val="2427711038"/>
                    </a:ext>
                  </a:extLst>
                </a:gridCol>
                <a:gridCol w="1103376">
                  <a:extLst>
                    <a:ext uri="{9D8B030D-6E8A-4147-A177-3AD203B41FA5}">
                      <a16:colId xmlns:a16="http://schemas.microsoft.com/office/drawing/2014/main" val="2029927430"/>
                    </a:ext>
                  </a:extLst>
                </a:gridCol>
                <a:gridCol w="1303644">
                  <a:extLst>
                    <a:ext uri="{9D8B030D-6E8A-4147-A177-3AD203B41FA5}">
                      <a16:colId xmlns:a16="http://schemas.microsoft.com/office/drawing/2014/main" val="3544743726"/>
                    </a:ext>
                  </a:extLst>
                </a:gridCol>
                <a:gridCol w="1002890">
                  <a:extLst>
                    <a:ext uri="{9D8B030D-6E8A-4147-A177-3AD203B41FA5}">
                      <a16:colId xmlns:a16="http://schemas.microsoft.com/office/drawing/2014/main" val="603553049"/>
                    </a:ext>
                  </a:extLst>
                </a:gridCol>
                <a:gridCol w="1165122">
                  <a:extLst>
                    <a:ext uri="{9D8B030D-6E8A-4147-A177-3AD203B41FA5}">
                      <a16:colId xmlns:a16="http://schemas.microsoft.com/office/drawing/2014/main" val="1603957419"/>
                    </a:ext>
                  </a:extLst>
                </a:gridCol>
                <a:gridCol w="1076633">
                  <a:extLst>
                    <a:ext uri="{9D8B030D-6E8A-4147-A177-3AD203B41FA5}">
                      <a16:colId xmlns:a16="http://schemas.microsoft.com/office/drawing/2014/main" val="2985934679"/>
                    </a:ext>
                  </a:extLst>
                </a:gridCol>
                <a:gridCol w="1127876">
                  <a:extLst>
                    <a:ext uri="{9D8B030D-6E8A-4147-A177-3AD203B41FA5}">
                      <a16:colId xmlns:a16="http://schemas.microsoft.com/office/drawing/2014/main" val="477856298"/>
                    </a:ext>
                  </a:extLst>
                </a:gridCol>
                <a:gridCol w="1408846">
                  <a:extLst>
                    <a:ext uri="{9D8B030D-6E8A-4147-A177-3AD203B41FA5}">
                      <a16:colId xmlns:a16="http://schemas.microsoft.com/office/drawing/2014/main" val="257170451"/>
                    </a:ext>
                  </a:extLst>
                </a:gridCol>
                <a:gridCol w="1679563">
                  <a:extLst>
                    <a:ext uri="{9D8B030D-6E8A-4147-A177-3AD203B41FA5}">
                      <a16:colId xmlns:a16="http://schemas.microsoft.com/office/drawing/2014/main" val="1516639653"/>
                    </a:ext>
                  </a:extLst>
                </a:gridCol>
              </a:tblGrid>
              <a:tr h="13024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dec"/>
                        </a:tabLs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dec"/>
                        </a:tabLs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Whites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190" algn="dec"/>
                        </a:tabLs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European Immigrants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Latinx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Asians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Muslims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Blacks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Latin American Immigrants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Undocumented Immigrants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extLst>
                  <a:ext uri="{0D108BD9-81ED-4DB2-BD59-A6C34878D82A}">
                    <a16:rowId xmlns:a16="http://schemas.microsoft.com/office/drawing/2014/main" val="3824486539"/>
                  </a:ext>
                </a:extLst>
              </a:tr>
              <a:tr h="1302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8740" algn="dec"/>
                        </a:tabLst>
                        <a:defRPr/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Racial Entitlement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8740" algn="dec"/>
                        </a:tabLs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-.123**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45720" marR="0" indent="-4572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190" algn="dec"/>
                        </a:tabLs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-.244***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-.395***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-.359*** 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-.283*** 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45720" marR="0" indent="-4572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190" algn="dec"/>
                        </a:tabLs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-.366***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-.356*** 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-.381*** </a:t>
                      </a:r>
                      <a:endParaRPr lang="en-US" sz="1600" b="1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479" marR="115859" marT="77240" marB="77240"/>
                </a:tc>
                <a:extLst>
                  <a:ext uri="{0D108BD9-81ED-4DB2-BD59-A6C34878D82A}">
                    <a16:rowId xmlns:a16="http://schemas.microsoft.com/office/drawing/2014/main" val="1875202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5060DAF-0B2F-B74A-AC26-7F5EFBC4B126}"/>
              </a:ext>
            </a:extLst>
          </p:cNvPr>
          <p:cNvSpPr/>
          <p:nvPr/>
        </p:nvSpPr>
        <p:spPr>
          <a:xfrm>
            <a:off x="1166454" y="6047970"/>
            <a:ext cx="3363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*p &lt; .05.  **p &lt; .01.  ***p &lt; .001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B67383A-8288-134F-B000-C11708B0FA3E}"/>
                  </a:ext>
                </a:extLst>
              </p14:cNvPr>
              <p14:cNvContentPartPr/>
              <p14:nvPr/>
            </p14:nvContentPartPr>
            <p14:xfrm>
              <a:off x="10742606" y="-278794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B67383A-8288-134F-B000-C11708B0FA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24966" y="-296794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CE4430A-ED05-6247-92BC-4C128EC0749D}"/>
              </a:ext>
            </a:extLst>
          </p:cNvPr>
          <p:cNvSpPr txBox="1"/>
          <p:nvPr/>
        </p:nvSpPr>
        <p:spPr>
          <a:xfrm>
            <a:off x="716769" y="440698"/>
            <a:ext cx="10753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Racial Entitlements Effect on Dehumanization of Marginalized Groups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701A2-4D85-054F-98CB-F1FE5CEA3B7A}"/>
              </a:ext>
            </a:extLst>
          </p:cNvPr>
          <p:cNvSpPr txBox="1"/>
          <p:nvPr/>
        </p:nvSpPr>
        <p:spPr>
          <a:xfrm>
            <a:off x="657007" y="4897121"/>
            <a:ext cx="369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Partial correlations controlling for Political Ideologies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659161-D11D-3A45-8AB5-929BB11E8205}"/>
              </a:ext>
            </a:extLst>
          </p:cNvPr>
          <p:cNvSpPr/>
          <p:nvPr/>
        </p:nvSpPr>
        <p:spPr>
          <a:xfrm>
            <a:off x="4351139" y="2051107"/>
            <a:ext cx="7373829" cy="28460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4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151616-D52B-4347-AC83-3E2F77BF0B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973189"/>
          <a:ext cx="12037512" cy="517375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4288209">
                  <a:extLst>
                    <a:ext uri="{9D8B030D-6E8A-4147-A177-3AD203B41FA5}">
                      <a16:colId xmlns:a16="http://schemas.microsoft.com/office/drawing/2014/main" val="2664972526"/>
                    </a:ext>
                  </a:extLst>
                </a:gridCol>
                <a:gridCol w="2162695">
                  <a:extLst>
                    <a:ext uri="{9D8B030D-6E8A-4147-A177-3AD203B41FA5}">
                      <a16:colId xmlns:a16="http://schemas.microsoft.com/office/drawing/2014/main" val="1411548035"/>
                    </a:ext>
                  </a:extLst>
                </a:gridCol>
                <a:gridCol w="1871478">
                  <a:extLst>
                    <a:ext uri="{9D8B030D-6E8A-4147-A177-3AD203B41FA5}">
                      <a16:colId xmlns:a16="http://schemas.microsoft.com/office/drawing/2014/main" val="3598949298"/>
                    </a:ext>
                  </a:extLst>
                </a:gridCol>
                <a:gridCol w="3715130">
                  <a:extLst>
                    <a:ext uri="{9D8B030D-6E8A-4147-A177-3AD203B41FA5}">
                      <a16:colId xmlns:a16="http://schemas.microsoft.com/office/drawing/2014/main" val="603114351"/>
                    </a:ext>
                  </a:extLst>
                </a:gridCol>
              </a:tblGrid>
              <a:tr h="867464">
                <a:tc>
                  <a:txBody>
                    <a:bodyPr/>
                    <a:lstStyle/>
                    <a:p>
                      <a:endParaRPr lang="en-US" sz="39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453422"/>
                  </a:ext>
                </a:extLst>
              </a:tr>
              <a:tr h="900324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Racial Entitlement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4425484"/>
                  </a:ext>
                </a:extLst>
              </a:tr>
              <a:tr h="109447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White Nat. 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.717***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817430"/>
                  </a:ext>
                </a:extLst>
              </a:tr>
              <a:tr h="109447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Policies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.432***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.587***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0430887"/>
                  </a:ext>
                </a:extLst>
              </a:tr>
              <a:tr h="109447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Dehumanization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.399***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.452**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.318***</a:t>
                      </a:r>
                    </a:p>
                  </a:txBody>
                  <a:tcPr marL="395635" marR="296726" marT="197818" marB="19781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2876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137D513-AFE6-B746-8B78-645A5053CF67}"/>
              </a:ext>
            </a:extLst>
          </p:cNvPr>
          <p:cNvSpPr txBox="1"/>
          <p:nvPr/>
        </p:nvSpPr>
        <p:spPr>
          <a:xfrm>
            <a:off x="4337045" y="6146943"/>
            <a:ext cx="33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*p &lt; .05.  **p &lt; .01.  ***p &lt; .001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C7EAF-C64A-944F-8805-07835508E7D3}"/>
              </a:ext>
            </a:extLst>
          </p:cNvPr>
          <p:cNvSpPr txBox="1"/>
          <p:nvPr/>
        </p:nvSpPr>
        <p:spPr>
          <a:xfrm>
            <a:off x="402371" y="0"/>
            <a:ext cx="113872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Racial Entitlement’s Effect on Support for Discriminatory Policies and White Nationalist Ideologies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16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F6C03F3-613E-C34D-957F-A8C1FD165E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2656" y="1691031"/>
          <a:ext cx="1126717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204939F-8C06-6D4C-B2D2-6B972CA57CF2}"/>
              </a:ext>
            </a:extLst>
          </p:cNvPr>
          <p:cNvSpPr txBox="1"/>
          <p:nvPr/>
        </p:nvSpPr>
        <p:spPr>
          <a:xfrm>
            <a:off x="5574889" y="4288042"/>
            <a:ext cx="1552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.45***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80A48-733A-F041-862D-18148DA471E9}"/>
              </a:ext>
            </a:extLst>
          </p:cNvPr>
          <p:cNvSpPr txBox="1"/>
          <p:nvPr/>
        </p:nvSpPr>
        <p:spPr>
          <a:xfrm>
            <a:off x="5574889" y="5070919"/>
            <a:ext cx="154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.19**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06298-937A-A040-A710-B845B548E1DF}"/>
              </a:ext>
            </a:extLst>
          </p:cNvPr>
          <p:cNvSpPr txBox="1"/>
          <p:nvPr/>
        </p:nvSpPr>
        <p:spPr>
          <a:xfrm>
            <a:off x="7879191" y="2967335"/>
            <a:ext cx="15343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.64***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880C31-F261-D341-A061-6EEAEE388917}"/>
              </a:ext>
            </a:extLst>
          </p:cNvPr>
          <p:cNvSpPr txBox="1"/>
          <p:nvPr/>
        </p:nvSpPr>
        <p:spPr>
          <a:xfrm>
            <a:off x="3198575" y="2849084"/>
            <a:ext cx="154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.39**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095668-5D5A-5546-803F-D01877C280D9}"/>
              </a:ext>
            </a:extLst>
          </p:cNvPr>
          <p:cNvSpPr txBox="1"/>
          <p:nvPr/>
        </p:nvSpPr>
        <p:spPr>
          <a:xfrm>
            <a:off x="993744" y="5853797"/>
            <a:ext cx="37176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*p &lt; .05.  **p &lt; .01.  ***p &lt; .001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FF2E9-DBC0-D044-A69B-E20E87103DEC}"/>
              </a:ext>
            </a:extLst>
          </p:cNvPr>
          <p:cNvSpPr txBox="1"/>
          <p:nvPr/>
        </p:nvSpPr>
        <p:spPr>
          <a:xfrm>
            <a:off x="7462684" y="5853797"/>
            <a:ext cx="404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.63, 95% CI [.36, .52]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088D72-C6C1-6543-8F50-6D26DECB4279}"/>
              </a:ext>
            </a:extLst>
          </p:cNvPr>
          <p:cNvSpPr txBox="1"/>
          <p:nvPr/>
        </p:nvSpPr>
        <p:spPr>
          <a:xfrm>
            <a:off x="682656" y="357872"/>
            <a:ext cx="975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Indirect Effect of Racial Entitlement to White Nationalism</a:t>
            </a:r>
          </a:p>
        </p:txBody>
      </p:sp>
    </p:spTree>
    <p:extLst>
      <p:ext uri="{BB962C8B-B14F-4D97-AF65-F5344CB8AC3E}">
        <p14:creationId xmlns:p14="http://schemas.microsoft.com/office/powerpoint/2010/main" val="418980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2A6D-7F2D-EF41-86D7-2C335079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39" y="365125"/>
            <a:ext cx="10795861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 Effect of Racial Entitlement to Discriminatory Policies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E817B9-B2BA-EC47-8C53-33162305BD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A383EF5-AC46-1C4E-A5F6-F97644F50180}"/>
              </a:ext>
            </a:extLst>
          </p:cNvPr>
          <p:cNvSpPr txBox="1"/>
          <p:nvPr/>
        </p:nvSpPr>
        <p:spPr>
          <a:xfrm>
            <a:off x="5612921" y="4364966"/>
            <a:ext cx="161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.23***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5B90F-F07E-6F4A-AA24-D2CD9038C193}"/>
              </a:ext>
            </a:extLst>
          </p:cNvPr>
          <p:cNvSpPr txBox="1"/>
          <p:nvPr/>
        </p:nvSpPr>
        <p:spPr>
          <a:xfrm>
            <a:off x="5612921" y="5138216"/>
            <a:ext cx="13805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.13**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1C235-2212-5E47-83BB-0441189CAC50}"/>
              </a:ext>
            </a:extLst>
          </p:cNvPr>
          <p:cNvSpPr txBox="1"/>
          <p:nvPr/>
        </p:nvSpPr>
        <p:spPr>
          <a:xfrm>
            <a:off x="8009490" y="3281516"/>
            <a:ext cx="1534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.25***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4C058-37BD-4E43-A633-1008B2150616}"/>
              </a:ext>
            </a:extLst>
          </p:cNvPr>
          <p:cNvSpPr txBox="1"/>
          <p:nvPr/>
        </p:nvSpPr>
        <p:spPr>
          <a:xfrm>
            <a:off x="1366719" y="5853797"/>
            <a:ext cx="37176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*p &lt; .05.  **p &lt; .01.  ***p &lt; .001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FE2E38-50EF-DA40-B4CB-69D16C9EB686}"/>
              </a:ext>
            </a:extLst>
          </p:cNvPr>
          <p:cNvSpPr txBox="1"/>
          <p:nvPr/>
        </p:nvSpPr>
        <p:spPr>
          <a:xfrm>
            <a:off x="2984746" y="3281516"/>
            <a:ext cx="161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.39***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EB0DE4-CD76-8347-8AB7-A97F50221F7F}"/>
              </a:ext>
            </a:extLst>
          </p:cNvPr>
          <p:cNvSpPr txBox="1"/>
          <p:nvPr/>
        </p:nvSpPr>
        <p:spPr>
          <a:xfrm>
            <a:off x="7764189" y="5853797"/>
            <a:ext cx="358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.63,  95% CI [.15, .21]</a:t>
            </a:r>
          </a:p>
        </p:txBody>
      </p:sp>
    </p:spTree>
    <p:extLst>
      <p:ext uri="{BB962C8B-B14F-4D97-AF65-F5344CB8AC3E}">
        <p14:creationId xmlns:p14="http://schemas.microsoft.com/office/powerpoint/2010/main" val="226062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7BD702-2B36-484B-82F8-BF52F49DF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605" r="19204" b="-3"/>
          <a:stretch/>
        </p:blipFill>
        <p:spPr>
          <a:xfrm>
            <a:off x="0" y="-1"/>
            <a:ext cx="12192000" cy="665152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AF5FBE-EB76-9E42-AC3D-16B28DC3AA39}"/>
              </a:ext>
            </a:extLst>
          </p:cNvPr>
          <p:cNvSpPr txBox="1"/>
          <p:nvPr/>
        </p:nvSpPr>
        <p:spPr>
          <a:xfrm>
            <a:off x="2020529" y="589936"/>
            <a:ext cx="7551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828E4-4AB4-8140-9DF4-4A2589ABF461}"/>
              </a:ext>
            </a:extLst>
          </p:cNvPr>
          <p:cNvSpPr txBox="1"/>
          <p:nvPr/>
        </p:nvSpPr>
        <p:spPr>
          <a:xfrm>
            <a:off x="796414" y="1814052"/>
            <a:ext cx="1010264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Dehumanization of minorities groups is partially due to racial entitlement.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Racial entitlement partially mediates the effect between dehumanization and white nationalism and extremist policies.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(Racial) entitlement may play a more critical role than previously suggested in intergroup hostility and relations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24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FBAEE4-490F-7D4E-898A-1182D6004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6096000" cy="6617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90B85B-FB46-814F-AE90-71747EC57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6096000" cy="6617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10998D-4711-A74E-B0C1-C1456EB1AA20}"/>
              </a:ext>
            </a:extLst>
          </p:cNvPr>
          <p:cNvSpPr txBox="1"/>
          <p:nvPr/>
        </p:nvSpPr>
        <p:spPr>
          <a:xfrm>
            <a:off x="3424082" y="3039156"/>
            <a:ext cx="5343834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Dehumanization</a:t>
            </a:r>
          </a:p>
        </p:txBody>
      </p:sp>
    </p:spTree>
    <p:extLst>
      <p:ext uri="{BB962C8B-B14F-4D97-AF65-F5344CB8AC3E}">
        <p14:creationId xmlns:p14="http://schemas.microsoft.com/office/powerpoint/2010/main" val="2860558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270B3-8909-0C43-95E3-5B31AC16A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Dehumanization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D9B2E4-3520-9E41-91BF-8B49A84D5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518787" cy="3062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54D44-AF70-1A44-AF5E-BF4A1D886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08120"/>
            <a:ext cx="3621501" cy="3532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DFF3C0-24C0-CB40-9855-C49865705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0" y="3108117"/>
            <a:ext cx="4216400" cy="35322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DB6085-AF7D-5D40-A555-F00FD641D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501" y="3108117"/>
            <a:ext cx="4354099" cy="35322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7E20EA-7CF3-DC45-8164-A23D06F10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8787" y="-1"/>
            <a:ext cx="5673213" cy="30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A244D-6142-9B46-8C5C-1F545F91E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324" y="2870756"/>
            <a:ext cx="10515600" cy="4351338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6F596-3A71-4A4B-A175-803A48A29635}"/>
              </a:ext>
            </a:extLst>
          </p:cNvPr>
          <p:cNvSpPr txBox="1"/>
          <p:nvPr/>
        </p:nvSpPr>
        <p:spPr>
          <a:xfrm>
            <a:off x="793324" y="6189100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(Hodson &amp; Costello, 2010).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6C3BF7D-6CBB-9744-81A6-22752A2479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395" r="1" b="1"/>
          <a:stretch/>
        </p:blipFill>
        <p:spPr>
          <a:xfrm>
            <a:off x="-44876" y="0"/>
            <a:ext cx="12192000" cy="66237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64E6FA-0EE8-EE4C-918E-C3B5D1799D6F}"/>
              </a:ext>
            </a:extLst>
          </p:cNvPr>
          <p:cNvSpPr txBox="1"/>
          <p:nvPr/>
        </p:nvSpPr>
        <p:spPr>
          <a:xfrm>
            <a:off x="1921251" y="404208"/>
            <a:ext cx="7941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Dehumanization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1367F-F395-4A4E-A374-BD55F18BECAC}"/>
              </a:ext>
            </a:extLst>
          </p:cNvPr>
          <p:cNvSpPr txBox="1"/>
          <p:nvPr/>
        </p:nvSpPr>
        <p:spPr>
          <a:xfrm>
            <a:off x="1297856" y="1435823"/>
            <a:ext cx="918824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Dehumanization: attributing fewer human traits, emotions and experiences onto a group or individual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Kteily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 al., 2017)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Mechanistic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Views an individual or group as devoid of emotions, and automaton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(Haslam, 2006)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Animalistic: associating animal like traits to a individual or group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(Haslam, 2006)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Predictors of animalistic dehumanization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Lack of contact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(Hodson &amp; Costello, 2010)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Low empathy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Negative stereotypes/ distorted beliefs 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Perceiving groups as inherently beneath your group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6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5ADB-D41B-5445-B910-9BFE8CB2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194" y="163216"/>
            <a:ext cx="4957553" cy="1428206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Entitlement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39FF02-0047-4B55-8136-FEE1F4C35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13" y="1591422"/>
            <a:ext cx="6556488" cy="435863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Entitlement: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person has the belief that they are inherently deserving of privileges or special treatment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Narcissistic Entitlement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Raskin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Terry, 1988)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Heightened aggression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Antisocial traits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levels of forgiveness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11F073-4AF1-7346-8984-9B3DF55D8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1591422"/>
            <a:ext cx="4524044" cy="39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8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79CD8-58ED-1E42-AAB7-3298CA1E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Entitlement and Dehumanization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737F4-AE31-894C-9605-FB42F484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53981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Entitlement to my knowledge has not been examined in the dehumanization literature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Believing that a group is beneath you and does not deserve equal treatment can lead into dehumanization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46453-3B29-C646-98A6-5A8E01681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182" y="1825625"/>
            <a:ext cx="4395018" cy="41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4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1105-3A39-694A-813E-5B9C8D20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0C4E0-98DB-E24F-8721-2CD7C4B5F057}"/>
              </a:ext>
            </a:extLst>
          </p:cNvPr>
          <p:cNvSpPr txBox="1"/>
          <p:nvPr/>
        </p:nvSpPr>
        <p:spPr>
          <a:xfrm>
            <a:off x="838200" y="1825625"/>
            <a:ext cx="106212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Study 1: Does entitlement among Whites predict dehumanization of marginalized groups?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17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Study 2: Does dehumanization predict endorsement of white nationalist ideologies and discriminatory policies, and is this relationship driven in part by racial entitlement?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17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34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48180-F987-564C-B5B3-BA7D01D4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3" y="1340361"/>
            <a:ext cx="5270599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b="0" cap="all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en-US" sz="3600" b="0" cap="all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all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000" b="0" cap="all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Dehumanization and</a:t>
            </a:r>
            <a:br>
              <a:rPr lang="en-US" sz="4000" b="0" cap="all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0" cap="all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Narcissistic Entitlement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857F5-AB77-264D-B7CA-B89EA0A25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5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29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PSP2020_Widescreen Presentation">
  <a:themeElements>
    <a:clrScheme name="Custom 5">
      <a:dk1>
        <a:srgbClr val="26174D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PSP Theme">
  <a:themeElements>
    <a:clrScheme name="Custom 5">
      <a:dk1>
        <a:srgbClr val="26174D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SP Theme" id="{A3F98105-0D2B-3E47-9432-35573A6A52E6}" vid="{F20C7901-2F8E-A44C-81FA-53DE57944B1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1342</Words>
  <Application>Microsoft Office PowerPoint</Application>
  <PresentationFormat>Widescreen</PresentationFormat>
  <Paragraphs>213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</vt:lpstr>
      <vt:lpstr>Book Antiqua</vt:lpstr>
      <vt:lpstr>Calibri</vt:lpstr>
      <vt:lpstr>Calibri Light</vt:lpstr>
      <vt:lpstr>Times New Roman</vt:lpstr>
      <vt:lpstr>Office Theme</vt:lpstr>
      <vt:lpstr>SPSP2020_Widescreen Presentation</vt:lpstr>
      <vt:lpstr>SPSP Theme</vt:lpstr>
      <vt:lpstr>PowerPoint Presentation</vt:lpstr>
      <vt:lpstr>The Role of (Racial) Entitlement in Intergroup Hostility and White Nationalism</vt:lpstr>
      <vt:lpstr>PowerPoint Presentation</vt:lpstr>
      <vt:lpstr>Dehumanization</vt:lpstr>
      <vt:lpstr>PowerPoint Presentation</vt:lpstr>
      <vt:lpstr>Entitlement</vt:lpstr>
      <vt:lpstr>Entitlement and Dehumanization</vt:lpstr>
      <vt:lpstr>Present Studies</vt:lpstr>
      <vt:lpstr>Study 1: Dehumanization and Narcissistic Entitlement</vt:lpstr>
      <vt:lpstr>Methods</vt:lpstr>
      <vt:lpstr>Measures</vt:lpstr>
      <vt:lpstr>Measures</vt:lpstr>
      <vt:lpstr>PowerPoint Presentation</vt:lpstr>
      <vt:lpstr>PowerPoint Presentation</vt:lpstr>
      <vt:lpstr>Study 2: Racial Entitlement and Dehumanization</vt:lpstr>
      <vt:lpstr>Identity-based Entitlement</vt:lpstr>
      <vt:lpstr>Present Study</vt:lpstr>
      <vt:lpstr>Methods</vt:lpstr>
      <vt:lpstr>Racial Entitlement (α = .91, 10 Items) </vt:lpstr>
      <vt:lpstr>Additional Measures</vt:lpstr>
      <vt:lpstr>PowerPoint Presentation</vt:lpstr>
      <vt:lpstr>PowerPoint Presentation</vt:lpstr>
      <vt:lpstr>PowerPoint Presentation</vt:lpstr>
      <vt:lpstr>Indirect Effect of Racial Entitlement to Discriminatory Policies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 Bellovary</dc:creator>
  <cp:lastModifiedBy>Ande Bellovary</cp:lastModifiedBy>
  <cp:revision>1</cp:revision>
  <dcterms:created xsi:type="dcterms:W3CDTF">2020-02-23T20:24:30Z</dcterms:created>
  <dcterms:modified xsi:type="dcterms:W3CDTF">2020-02-23T20:27:55Z</dcterms:modified>
</cp:coreProperties>
</file>