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7"/>
  </p:notesMasterIdLst>
  <p:sldIdLst>
    <p:sldId id="298" r:id="rId4"/>
    <p:sldId id="256" r:id="rId5"/>
    <p:sldId id="372" r:id="rId6"/>
    <p:sldId id="373" r:id="rId7"/>
    <p:sldId id="444" r:id="rId8"/>
    <p:sldId id="376" r:id="rId9"/>
    <p:sldId id="377" r:id="rId10"/>
    <p:sldId id="262" r:id="rId11"/>
    <p:sldId id="378" r:id="rId12"/>
    <p:sldId id="379" r:id="rId13"/>
    <p:sldId id="380" r:id="rId14"/>
    <p:sldId id="445" r:id="rId15"/>
    <p:sldId id="382" r:id="rId16"/>
    <p:sldId id="383" r:id="rId17"/>
    <p:sldId id="384" r:id="rId18"/>
    <p:sldId id="385" r:id="rId19"/>
    <p:sldId id="386" r:id="rId20"/>
    <p:sldId id="389" r:id="rId21"/>
    <p:sldId id="387" r:id="rId22"/>
    <p:sldId id="446" r:id="rId23"/>
    <p:sldId id="391" r:id="rId24"/>
    <p:sldId id="392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s, James R." initials="DJR" lastIdx="5" clrIdx="0">
    <p:extLst>
      <p:ext uri="{19B8F6BF-5375-455C-9EA6-DF929625EA0E}">
        <p15:presenceInfo xmlns:p15="http://schemas.microsoft.com/office/powerpoint/2012/main" userId="S-1-5-21-437152893-445977668-1540833222-83387" providerId="AD"/>
      </p:ext>
    </p:extLst>
  </p:cmAuthor>
  <p:cmAuthor id="2" name="Davis, James" initials="DJ" lastIdx="17" clrIdx="1">
    <p:extLst>
      <p:ext uri="{19B8F6BF-5375-455C-9EA6-DF929625EA0E}">
        <p15:presenceInfo xmlns:p15="http://schemas.microsoft.com/office/powerpoint/2012/main" userId="Davis, Jam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97" autoAdjust="0"/>
  </p:normalViewPr>
  <p:slideViewPr>
    <p:cSldViewPr snapToGrid="0">
      <p:cViewPr varScale="1">
        <p:scale>
          <a:sx n="58" d="100"/>
          <a:sy n="58" d="100"/>
        </p:scale>
        <p:origin x="9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D\Downloads\55413-CBO-data-underlying-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D\Downloads\55413-CBO-data-underlying-figur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rD\OneDrive%20-%20Benedictine%20University\White%20Nonsense\55413-CBO-data-underlying-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Growth in income by quintile 1979 to 2016</a:t>
            </a:r>
          </a:p>
        </c:rich>
      </c:tx>
      <c:layout>
        <c:manualLayout>
          <c:xMode val="edge"/>
          <c:yMode val="edge"/>
          <c:x val="4.009868421052639E-2"/>
          <c:y val="5.56521739130435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8571741032371027E-2"/>
          <c:y val="0.26470441629578911"/>
          <c:w val="0.87087270341207412"/>
          <c:h val="0.579866621020198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'Summary Figure 2'!$B$48:$D$48</c:f>
              <c:strCache>
                <c:ptCount val="3"/>
                <c:pt idx="0">
                  <c:v>Lowest</c:v>
                </c:pt>
                <c:pt idx="1">
                  <c:v>middle</c:v>
                </c:pt>
                <c:pt idx="2">
                  <c:v>Highest </c:v>
                </c:pt>
              </c:strCache>
            </c:strRef>
          </c:cat>
          <c:val>
            <c:numRef>
              <c:f>'Summary Figure 2'!$B$47:$D$47</c:f>
              <c:numCache>
                <c:formatCode>0%</c:formatCode>
                <c:ptCount val="3"/>
                <c:pt idx="0">
                  <c:v>0.33000000000000024</c:v>
                </c:pt>
                <c:pt idx="1">
                  <c:v>0.33000000000000024</c:v>
                </c:pt>
                <c:pt idx="2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3-4475-AEB1-5AF9E7EB3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02010880"/>
        <c:axId val="102012416"/>
      </c:barChart>
      <c:catAx>
        <c:axId val="10201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2012416"/>
        <c:crosses val="autoZero"/>
        <c:auto val="1"/>
        <c:lblAlgn val="ctr"/>
        <c:lblOffset val="100"/>
        <c:noMultiLvlLbl val="0"/>
      </c:catAx>
      <c:valAx>
        <c:axId val="10201241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2010880"/>
        <c:crosses val="autoZero"/>
        <c:crossBetween val="between"/>
        <c:majorUnit val="0.4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Growth in income by quintile 1979 to 2016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9.8571741032371027E-2"/>
          <c:y val="0.26470441629578911"/>
          <c:w val="0.87087270341207434"/>
          <c:h val="0.579866621020198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'Summary Figure 2'!$B$48:$D$48</c:f>
              <c:strCache>
                <c:ptCount val="3"/>
                <c:pt idx="0">
                  <c:v>Lowest</c:v>
                </c:pt>
                <c:pt idx="1">
                  <c:v>middle</c:v>
                </c:pt>
                <c:pt idx="2">
                  <c:v>Highest </c:v>
                </c:pt>
              </c:strCache>
            </c:strRef>
          </c:cat>
          <c:val>
            <c:numRef>
              <c:f>'Summary Figure 2'!$B$47:$D$47</c:f>
              <c:numCache>
                <c:formatCode>0%</c:formatCode>
                <c:ptCount val="3"/>
                <c:pt idx="0">
                  <c:v>0.3300000000000004</c:v>
                </c:pt>
                <c:pt idx="1">
                  <c:v>0.3300000000000004</c:v>
                </c:pt>
                <c:pt idx="2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3-4475-AEB1-5AF9E7EB3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02159872"/>
        <c:axId val="102161408"/>
      </c:barChart>
      <c:catAx>
        <c:axId val="10215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2161408"/>
        <c:crosses val="autoZero"/>
        <c:auto val="1"/>
        <c:lblAlgn val="ctr"/>
        <c:lblOffset val="100"/>
        <c:noMultiLvlLbl val="0"/>
      </c:catAx>
      <c:valAx>
        <c:axId val="102161408"/>
        <c:scaling>
          <c:orientation val="minMax"/>
          <c:max val="1.2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2159872"/>
        <c:crosses val="autoZero"/>
        <c:crossBetween val="between"/>
        <c:majorUnit val="0.4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Growth in Income by quintile 1979 to 2016      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9.8571741032371027E-2"/>
          <c:y val="0.26470441629578911"/>
          <c:w val="0.87087270341207434"/>
          <c:h val="0.579866621020198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'Summary Figure 2'!$B$48:$D$48</c:f>
              <c:strCache>
                <c:ptCount val="3"/>
                <c:pt idx="0">
                  <c:v>Lowest</c:v>
                </c:pt>
                <c:pt idx="1">
                  <c:v>middle</c:v>
                </c:pt>
                <c:pt idx="2">
                  <c:v>Highest </c:v>
                </c:pt>
              </c:strCache>
            </c:strRef>
          </c:cat>
          <c:val>
            <c:numRef>
              <c:f>'Summary Figure 2'!$E$47:$G$47</c:f>
              <c:numCache>
                <c:formatCode>0%</c:formatCode>
                <c:ptCount val="3"/>
                <c:pt idx="0">
                  <c:v>0.8500000000000002</c:v>
                </c:pt>
                <c:pt idx="1">
                  <c:v>0.47000000000000008</c:v>
                </c:pt>
                <c:pt idx="2">
                  <c:v>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A-486D-AA65-8BE59B454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02177408"/>
        <c:axId val="102191488"/>
      </c:barChart>
      <c:catAx>
        <c:axId val="10217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2191488"/>
        <c:crosses val="autoZero"/>
        <c:auto val="1"/>
        <c:lblAlgn val="ctr"/>
        <c:lblOffset val="100"/>
        <c:noMultiLvlLbl val="0"/>
      </c:catAx>
      <c:valAx>
        <c:axId val="102191488"/>
        <c:scaling>
          <c:orientation val="minMax"/>
          <c:max val="1.2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102177408"/>
        <c:crosses val="autoZero"/>
        <c:crossBetween val="between"/>
        <c:majorUnit val="0.4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8DDFE-F4A8-411D-A9AA-6B4D64F1C5E4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9B592A-69F0-4B29-89E6-C3C4C5185F6F}" type="pres">
      <dgm:prSet presAssocID="{83B8DDFE-F4A8-411D-A9AA-6B4D64F1C5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305C67B6-028B-4B0A-9A88-62A95C7ADBC7}" type="presOf" srcId="{83B8DDFE-F4A8-411D-A9AA-6B4D64F1C5E4}" destId="{A19B592A-69F0-4B29-89E6-C3C4C5185F6F}" srcOrd="0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0.06139</cdr:x>
      <cdr:y>0.88522</cdr:y>
    </cdr:from>
    <cdr:to>
      <cdr:x>0.42178</cdr:x>
      <cdr:y>0.98435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850" y="3232150"/>
          <a:ext cx="115570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8DF1E-9B49-4B31-8C8D-35B089F4ABF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0ABAF-66AC-4A4B-BFD6-72FA944B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4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06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858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319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50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469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866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33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9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305"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03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0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672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4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776-C9AF-4169-BA70-3C31DAC5F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46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2E02-A9D5-41A4-9755-7FE56C22B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599A4-EB32-4751-A9EC-1345FD66C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EF119-8488-4E77-8772-AE750B32A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ED70-4BCA-4F58-9BC7-D460C61CF88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C11BB-88C5-4306-AACA-77E8EBD6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B485F-42C9-48CB-9988-AF1B5D0C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58D8-6F6D-4BD1-A802-3FF9BB09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2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1D14-3838-455B-AABC-98B7AB5B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0CF34-1598-41E5-B525-B2107ED1A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D8CE9-7AC6-444F-B3F4-034BC15A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ED70-4BCA-4F58-9BC7-D460C61CF88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62294-727C-4A95-B263-17AC8349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31FCC-876D-4643-8418-E3255853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58D8-6F6D-4BD1-A802-3FF9BB09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E6418-B3F7-46F5-8A4E-D3B715079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201F0-BBFD-432B-8150-6F53DE11B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3DD29-E2EA-40C9-B09B-92901731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ED70-4BCA-4F58-9BC7-D460C61CF88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2ADD3-C1DA-479B-806A-6AFD4928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9FB9B-E294-4D51-AFA4-049534DE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58D8-6F6D-4BD1-A802-3FF9BB09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0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4439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“Insert Name of Your Session Here Close to 60 pt. Font”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82550" y="3602038"/>
            <a:ext cx="5785449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AA6493-D8CA-4C15-B447-5110574170CD}"/>
              </a:ext>
            </a:extLst>
          </p:cNvPr>
          <p:cNvGrpSpPr/>
          <p:nvPr/>
        </p:nvGrpSpPr>
        <p:grpSpPr>
          <a:xfrm>
            <a:off x="0" y="3321167"/>
            <a:ext cx="12192000" cy="72337"/>
            <a:chOff x="0" y="6629400"/>
            <a:chExt cx="9144000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484A22-A303-40F3-A032-86E0D225412B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197953-9ED6-474E-9AFD-4D3486A75160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7E8447-C2FB-4265-9AD2-DBC3ECB15A5F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2" name="Picture 11" descr="SPSP2020 Logo">
            <a:extLst>
              <a:ext uri="{FF2B5EF4-FFF2-40B4-BE49-F238E27FC236}">
                <a16:creationId xmlns:a16="http://schemas.microsoft.com/office/drawing/2014/main" id="{AF4559C7-ECEE-46AE-AB46-1676AA358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6" y="4350311"/>
            <a:ext cx="4169664" cy="181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7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sing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Include a contact email and a statement encouraging attendees to rate this session in the mobile app.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3CE758-730D-471C-A692-2B84B50B3475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3538D4-26CB-4AEA-89DE-853C3927A98A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0BF917-50B1-413B-9E7D-9D4B8ADB810F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DF505-F9C7-4F69-81BF-50C09461F703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6DB1B39-A3F3-4ADC-9DF1-0CE0B55E1B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44CB32-D30D-458D-8646-96AF0004E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526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3CE758-730D-471C-A692-2B84B50B3475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3538D4-26CB-4AEA-89DE-853C3927A98A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0BF917-50B1-413B-9E7D-9D4B8ADB810F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DF505-F9C7-4F69-81BF-50C09461F703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FEA9A9-11F9-4271-8F66-C599CE576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E3DF4-0D85-A44E-85A4-C043565ADDB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668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6CE5A3-12EE-48C3-A1AD-D880F0359300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6887A5-34F2-47EB-8EE1-D94B896C758F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F613A9-414D-4C4F-AC6A-D44034C7721D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F4824D-6E4A-457A-99CC-BA7D7ACBC581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D40F139-387D-4F1C-BB4A-437E4A819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4234C4-8077-3446-AD0E-005CCF86D6E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1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10068B-A35C-481D-9662-B9C93AFB8517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77353D-A008-4D3E-B7EB-996E93E89A31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6A7AFD-3B9C-435C-9BDB-41B400688753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BF292-AA82-4A65-A440-52F13D17AFF2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8A86508-F40A-4074-8C45-B85EFEB0F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35340F-73FB-4C47-984E-4E9390749A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9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BB608A-A33A-4A64-A0E0-042A6254F09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0BE804-A28F-466E-9928-EAF66FCF9984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9FCA28-321F-45C8-A006-41EFFCDB0A10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C2ABE9-FAB4-4F8F-A763-5C576C9ADFDC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DEFE8A7-A037-4DA1-B136-48003B822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7572D3-4343-5B47-B060-1659EEDD489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81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0EDCE7-9086-4886-AA20-F6B5FB319E99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83A8BD-A68D-44C4-9A41-72E355AE1185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B9668A-AD1E-43FF-86F5-0AF377D583E2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230B49-C21B-483E-A353-48F245989735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D21531D-D1E5-4417-82AC-846BD5C37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FA67B6-B817-C242-BA9D-645EB89A7AC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70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A58E8A0-00AC-4FB1-BC04-014B0C7CD66D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D64987-0BE1-4C27-8CD8-A17095B81D38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467762-2BB4-4072-B872-26069E180251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F9BDD0-E86C-4405-B66E-5FD175F361D5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C03F743-707C-4B25-943A-E60A79938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171" y="6249835"/>
            <a:ext cx="805136" cy="603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26C4C-F24D-417C-A7A1-75353164E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7C5E2F-8E11-F34F-A61A-9F1FF42DFC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1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E953-E254-4E0C-BA03-61A17AA8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2E2B9-5C67-4D9F-A981-D1FD08D87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42805-BC28-4D5C-BFBA-14311618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ED70-4BCA-4F58-9BC7-D460C61CF88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6F830-8906-491A-AEA1-33BEEE5A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EC9D8-0750-49A4-B424-5C57A26B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58D8-6F6D-4BD1-A802-3FF9BB09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05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venti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58E8A0-00AC-4FB1-BC04-014B0C7CD66D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D64987-0BE1-4C27-8CD8-A17095B81D38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467762-2BB4-4072-B872-26069E180251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F9BDD0-E86C-4405-B66E-5FD175F361D5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DC777F5-D1BB-4551-9640-7E9E214E2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35" y="6613144"/>
            <a:ext cx="1414732" cy="244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03F743-707C-4B25-943A-E60A79938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171" y="6249835"/>
            <a:ext cx="805136" cy="603852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0AA71F-1C1A-4BD7-ADD7-BB2ED3B60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8436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4439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“Insert Name of Your Session Here Close to 60 pt. Font”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82550" y="3602038"/>
            <a:ext cx="5785449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7AAA6493-D8CA-4C15-B447-5110574170CD}"/>
              </a:ext>
            </a:extLst>
          </p:cNvPr>
          <p:cNvGrpSpPr/>
          <p:nvPr/>
        </p:nvGrpSpPr>
        <p:grpSpPr>
          <a:xfrm>
            <a:off x="0" y="3321167"/>
            <a:ext cx="12192000" cy="72337"/>
            <a:chOff x="0" y="6629400"/>
            <a:chExt cx="9144000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484A22-A303-40F3-A032-86E0D225412B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197953-9ED6-474E-9AFD-4D3486A75160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7E8447-C2FB-4265-9AD2-DBC3ECB15A5F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2" name="Picture 11" descr="SPSP2020 Logo">
            <a:extLst>
              <a:ext uri="{FF2B5EF4-FFF2-40B4-BE49-F238E27FC236}">
                <a16:creationId xmlns:a16="http://schemas.microsoft.com/office/drawing/2014/main" id="{AF4559C7-ECEE-46AE-AB46-1676AA358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6" y="4350311"/>
            <a:ext cx="4169664" cy="181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24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sing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Include a contact email and a statement encouraging attendees to rate this session in the mobile app.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4B3CE758-730D-471C-A692-2B84B50B3475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3538D4-26CB-4AEA-89DE-853C3927A98A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0BF917-50B1-413B-9E7D-9D4B8ADB810F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DF505-F9C7-4F69-81BF-50C09461F703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6DB1B39-A3F3-4ADC-9DF1-0CE0B55E1B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44CB32-D30D-458D-8646-96AF0004E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31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4B3CE758-730D-471C-A692-2B84B50B3475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3538D4-26CB-4AEA-89DE-853C3927A98A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0BF917-50B1-413B-9E7D-9D4B8ADB810F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DF505-F9C7-4F69-81BF-50C09461F703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FEA9A9-11F9-4271-8F66-C599CE576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E3DF4-0D85-A44E-85A4-C043565ADDB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41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176CE5A3-12EE-48C3-A1AD-D880F0359300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6887A5-34F2-47EB-8EE1-D94B896C758F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F613A9-414D-4C4F-AC6A-D44034C7721D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F4824D-6E4A-457A-99CC-BA7D7ACBC581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D40F139-387D-4F1C-BB4A-437E4A819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4234C4-8077-3446-AD0E-005CCF86D6E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36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2810068B-A35C-481D-9662-B9C93AFB8517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77353D-A008-4D3E-B7EB-996E93E89A31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6A7AFD-3B9C-435C-9BDB-41B400688753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BF292-AA82-4A65-A440-52F13D17AFF2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8A86508-F40A-4074-8C45-B85EFEB0F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35340F-73FB-4C47-984E-4E9390749A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15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3ABB608A-A33A-4A64-A0E0-042A6254F09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0BE804-A28F-466E-9928-EAF66FCF9984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9FCA28-321F-45C8-A006-41EFFCDB0A10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C2ABE9-FAB4-4F8F-A763-5C576C9ADFDC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DEFE8A7-A037-4DA1-B136-48003B822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7572D3-4343-5B47-B060-1659EEDD489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65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300EDCE7-9086-4886-AA20-F6B5FB319E99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83A8BD-A68D-44C4-9A41-72E355AE1185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B9668A-AD1E-43FF-86F5-0AF377D583E2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230B49-C21B-483E-A353-48F245989735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D21531D-D1E5-4417-82AC-846BD5C37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FA67B6-B817-C242-BA9D-645EB89A7AC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64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A58E8A0-00AC-4FB1-BC04-014B0C7CD66D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D64987-0BE1-4C27-8CD8-A17095B81D38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467762-2BB4-4072-B872-26069E180251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F9BDD0-E86C-4405-B66E-5FD175F361D5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C03F743-707C-4B25-943A-E60A79938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171" y="6249835"/>
            <a:ext cx="805136" cy="603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26C4C-F24D-417C-A7A1-75353164E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7C5E2F-8E11-F34F-A61A-9F1FF42DFC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0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venti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58E8A0-00AC-4FB1-BC04-014B0C7CD66D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D64987-0BE1-4C27-8CD8-A17095B81D38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467762-2BB4-4072-B872-26069E180251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F9BDD0-E86C-4405-B66E-5FD175F361D5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DC777F5-D1BB-4551-9640-7E9E214E2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35" y="6613144"/>
            <a:ext cx="1414732" cy="244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03F743-707C-4B25-943A-E60A79938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171" y="6249835"/>
            <a:ext cx="805136" cy="603852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0AA71F-1C1A-4BD7-ADD7-BB2ED3B60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5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A478-6591-44C7-A78E-DB954AC3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12C09-5A89-4ACE-ACE5-0FABF86BD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EF863-45E8-4881-B4A6-B1096836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ED70-4BCA-4F58-9BC7-D460C61CF88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34AC8-09B5-4669-BE4F-3AB52876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C3868-D654-4127-B6A5-122BBC03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58D8-6F6D-4BD1-A802-3FF9BB09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954E-F514-4BE3-93C7-386B7396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10B3A-8E9B-410B-8634-4BC5C0C6E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DD390-830E-48E0-A0DC-0DDD27C5F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03F3E-5F30-4535-BD5F-229F24BD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ED70-4BCA-4F58-9BC7-D460C61CF88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FF7A5-CE47-4C42-A80B-F4187DC3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682F-6118-4CF2-BB88-438F12A2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58D8-6F6D-4BD1-A802-3FF9BB09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6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689B-A26B-4B9D-B290-6A4F6557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00B4F-D839-460B-A4A8-0047887E8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0B2EF-1117-444F-A7D6-48E02D210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7D0630-4F92-4BD1-9978-F965B1396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C5354-7F05-435F-A2D7-0C564D73D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43E2F-85F5-4826-BB64-F61540FD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ED70-4BCA-4F58-9BC7-D460C61CF88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0B733-7C85-463F-B8E6-3B614530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1DBD3-6C13-49CB-A38B-0ABAF761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58D8-6F6D-4BD1-A802-3FF9BB09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4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2BDC-F0E0-4810-95E0-9596ADAB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54FD1-426D-4FC0-9610-4EAF6FEE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ED70-4BCA-4F58-9BC7-D460C61CF88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F249F-26FA-488D-9222-41EE2DD8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CAE42-E68B-4EF3-9430-5912BF54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58D8-6F6D-4BD1-A802-3FF9BB09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8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D4F0C-72DD-404A-BCAE-A067CDD7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ED70-4BCA-4F58-9BC7-D460C61CF88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32D50-2223-4FA1-91F1-1B594202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0BED1-DE71-4189-B976-A935E733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58D8-6F6D-4BD1-A802-3FF9BB09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4947-4711-42E9-9FE6-3DED31BC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EBD14-6CD7-4C38-8484-6D3FDB2B4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E079B-A241-4FAB-ACCE-5BDF13F45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51D10-21F1-4DDC-9746-293ACE30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ED70-4BCA-4F58-9BC7-D460C61CF88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EA8BD-C33F-4C13-8946-5CAC9FD8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06D60-7CC0-4D74-A88A-1BD29415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58D8-6F6D-4BD1-A802-3FF9BB09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5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58F1-CA37-47CA-94D9-641DF920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93660-4B18-4A1E-A557-E61B1DABB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3BFF2-EFE8-449F-BBC1-1C1649DA5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CC384-A282-475E-91FE-D73BE0C3F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ED70-4BCA-4F58-9BC7-D460C61CF88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6D1C0-80C1-490E-8D8E-5E03DCE8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BE8E1-CC9C-430F-9AF8-F2CD1E03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58D8-6F6D-4BD1-A802-3FF9BB09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3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9F259-3728-46BB-A50B-3B863AAE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FB528-5C1C-4E66-91E9-CBE94AB71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6C5CE-4C9D-4555-B70E-041FAD59D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ED70-4BCA-4F58-9BC7-D460C61CF88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3102-849E-4D4E-A73D-87E6A5ED9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15ED5-F610-41B2-9314-328B1A711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58D8-6F6D-4BD1-A802-3FF9BB09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7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1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0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F128D-C59F-413F-BB2F-7B54F08BC9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91066" y="405446"/>
            <a:ext cx="11421375" cy="6047114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ADE546-A04B-49E8-B77F-B66BD6B93E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9563" y="362310"/>
          <a:ext cx="1143000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Hexagon 8"/>
          <p:cNvSpPr/>
          <p:nvPr/>
        </p:nvSpPr>
        <p:spPr>
          <a:xfrm>
            <a:off x="3012016" y="1382183"/>
            <a:ext cx="2377440" cy="2099734"/>
          </a:xfrm>
          <a:prstGeom prst="hexagon">
            <a:avLst/>
          </a:prstGeom>
          <a:solidFill>
            <a:srgbClr val="A5002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White Collective Action</a:t>
            </a:r>
          </a:p>
        </p:txBody>
      </p:sp>
      <p:sp>
        <p:nvSpPr>
          <p:cNvPr id="10" name="Hexagon 9"/>
          <p:cNvSpPr/>
          <p:nvPr/>
        </p:nvSpPr>
        <p:spPr>
          <a:xfrm>
            <a:off x="4878917" y="338666"/>
            <a:ext cx="2377440" cy="2099734"/>
          </a:xfrm>
          <a:prstGeom prst="hexagon">
            <a:avLst/>
          </a:prstGeom>
          <a:solidFill>
            <a:srgbClr val="A50021">
              <a:alpha val="50196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Group-Based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Nostalgia</a:t>
            </a:r>
          </a:p>
        </p:txBody>
      </p:sp>
      <p:sp>
        <p:nvSpPr>
          <p:cNvPr id="11" name="Hexagon 10"/>
          <p:cNvSpPr/>
          <p:nvPr/>
        </p:nvSpPr>
        <p:spPr>
          <a:xfrm>
            <a:off x="6740525" y="3508374"/>
            <a:ext cx="2377440" cy="2099734"/>
          </a:xfrm>
          <a:prstGeom prst="hexagon">
            <a:avLst/>
          </a:prstGeom>
          <a:solidFill>
            <a:srgbClr val="A50021">
              <a:alpha val="50196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System Ambivalence</a:t>
            </a:r>
          </a:p>
        </p:txBody>
      </p:sp>
      <p:sp>
        <p:nvSpPr>
          <p:cNvPr id="12" name="Hexagon 11"/>
          <p:cNvSpPr/>
          <p:nvPr/>
        </p:nvSpPr>
        <p:spPr>
          <a:xfrm>
            <a:off x="6733752" y="1400385"/>
            <a:ext cx="2377440" cy="2099734"/>
          </a:xfrm>
          <a:prstGeom prst="hexagon">
            <a:avLst/>
          </a:prstGeom>
          <a:solidFill>
            <a:srgbClr val="A50021">
              <a:alpha val="50196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Racial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Entitlement</a:t>
            </a:r>
          </a:p>
        </p:txBody>
      </p:sp>
      <p:sp>
        <p:nvSpPr>
          <p:cNvPr id="13" name="Hexagon 12"/>
          <p:cNvSpPr/>
          <p:nvPr/>
        </p:nvSpPr>
        <p:spPr>
          <a:xfrm>
            <a:off x="4873624" y="4565649"/>
            <a:ext cx="2377440" cy="2099734"/>
          </a:xfrm>
          <a:prstGeom prst="hexagon">
            <a:avLst/>
          </a:prstGeom>
          <a:solidFill>
            <a:srgbClr val="A50021">
              <a:alpha val="50196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Racial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BIRGing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3002491" y="3500966"/>
            <a:ext cx="2377440" cy="2099734"/>
          </a:xfrm>
          <a:prstGeom prst="hexagon">
            <a:avLst/>
          </a:prstGeom>
          <a:solidFill>
            <a:srgbClr val="A50021">
              <a:alpha val="50196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Retroactive Ingroup Social Comparison</a:t>
            </a:r>
          </a:p>
        </p:txBody>
      </p:sp>
      <p:sp>
        <p:nvSpPr>
          <p:cNvPr id="15" name="Hexagon 14"/>
          <p:cNvSpPr/>
          <p:nvPr/>
        </p:nvSpPr>
        <p:spPr>
          <a:xfrm>
            <a:off x="4868333" y="2451099"/>
            <a:ext cx="2377440" cy="2099734"/>
          </a:xfrm>
          <a:prstGeom prst="hexagon">
            <a:avLst/>
          </a:prstGeom>
          <a:solidFill>
            <a:srgbClr val="A5002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Toxic White Identity</a:t>
            </a:r>
          </a:p>
        </p:txBody>
      </p:sp>
    </p:spTree>
    <p:extLst>
      <p:ext uri="{BB962C8B-B14F-4D97-AF65-F5344CB8AC3E}">
        <p14:creationId xmlns:p14="http://schemas.microsoft.com/office/powerpoint/2010/main" val="188377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0049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Methods: 2016 ANES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8590" y="1112520"/>
            <a:ext cx="10018713" cy="5562599"/>
          </a:xfrm>
        </p:spPr>
        <p:txBody>
          <a:bodyPr/>
          <a:lstStyle/>
          <a:p>
            <a:r>
              <a:rPr lang="en-US" b="1" dirty="0"/>
              <a:t>Political violence </a:t>
            </a:r>
          </a:p>
          <a:p>
            <a:pPr lvl="1"/>
            <a:r>
              <a:rPr lang="en-US" dirty="0"/>
              <a:t> How much do you feel it is </a:t>
            </a:r>
            <a:r>
              <a:rPr lang="en-US" b="1" dirty="0"/>
              <a:t>justified for people to use violence</a:t>
            </a:r>
            <a:r>
              <a:rPr lang="en-US" dirty="0"/>
              <a:t> to pursue their political goals in this country?  </a:t>
            </a:r>
            <a:r>
              <a:rPr lang="en-US" dirty="0">
                <a:solidFill>
                  <a:srgbClr val="FF0000"/>
                </a:solidFill>
              </a:rPr>
              <a:t>1 not at all</a:t>
            </a:r>
            <a:r>
              <a:rPr lang="en-US" b="1" dirty="0">
                <a:solidFill>
                  <a:srgbClr val="FF0000"/>
                </a:solidFill>
              </a:rPr>
              <a:t>, 5 a great deal 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Income Gap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Do you think the difference in incomes between rich people and poor people in the United States today is larger, smaller, or the same as it was 20 years ago? </a:t>
            </a:r>
            <a:r>
              <a:rPr lang="en-US" dirty="0">
                <a:solidFill>
                  <a:srgbClr val="FF0000"/>
                </a:solidFill>
              </a:rPr>
              <a:t>1 smaller, 2 about the same, </a:t>
            </a:r>
            <a:r>
              <a:rPr lang="en-US" b="1" dirty="0">
                <a:solidFill>
                  <a:srgbClr val="FF0000"/>
                </a:solidFill>
              </a:rPr>
              <a:t>3 larger 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Racial resentment</a:t>
            </a:r>
            <a:r>
              <a:rPr lang="en-US" dirty="0"/>
              <a:t>  (4 items Alpha .88) </a:t>
            </a:r>
          </a:p>
          <a:p>
            <a:pPr lvl="1"/>
            <a:r>
              <a:rPr lang="en-US" dirty="0"/>
              <a:t>Generations of slavery and discrimination have created conditions that make it difficult for Blacks to work their way out of the lower class. </a:t>
            </a:r>
            <a:r>
              <a:rPr lang="en-US" dirty="0">
                <a:solidFill>
                  <a:srgbClr val="FF0000"/>
                </a:solidFill>
              </a:rPr>
              <a:t>1 strongly agree , 7 strongly disagree </a:t>
            </a:r>
            <a:r>
              <a:rPr lang="en-US" dirty="0"/>
              <a:t>	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5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923"/>
            <a:ext cx="12191999" cy="73958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Regression Predicting Political Violence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35670"/>
          <a:ext cx="11083491" cy="5356420"/>
        </p:xfrm>
        <a:graphic>
          <a:graphicData uri="http://schemas.openxmlformats.org/drawingml/2006/table">
            <a:tbl>
              <a:tblPr firstRow="1" firstCol="1" bandRow="1"/>
              <a:tblGrid>
                <a:gridCol w="5389315">
                  <a:extLst>
                    <a:ext uri="{9D8B030D-6E8A-4147-A177-3AD203B41FA5}">
                      <a16:colId xmlns:a16="http://schemas.microsoft.com/office/drawing/2014/main" val="2115187299"/>
                    </a:ext>
                  </a:extLst>
                </a:gridCol>
                <a:gridCol w="1724185">
                  <a:extLst>
                    <a:ext uri="{9D8B030D-6E8A-4147-A177-3AD203B41FA5}">
                      <a16:colId xmlns:a16="http://schemas.microsoft.com/office/drawing/2014/main" val="2985822625"/>
                    </a:ext>
                  </a:extLst>
                </a:gridCol>
                <a:gridCol w="1860755">
                  <a:extLst>
                    <a:ext uri="{9D8B030D-6E8A-4147-A177-3AD203B41FA5}">
                      <a16:colId xmlns:a16="http://schemas.microsoft.com/office/drawing/2014/main" val="1661047899"/>
                    </a:ext>
                  </a:extLst>
                </a:gridCol>
                <a:gridCol w="2109236">
                  <a:extLst>
                    <a:ext uri="{9D8B030D-6E8A-4147-A177-3AD203B41FA5}">
                      <a16:colId xmlns:a16="http://schemas.microsoft.com/office/drawing/2014/main" val="3714968763"/>
                    </a:ext>
                  </a:extLst>
                </a:gridCol>
              </a:tblGrid>
              <a:tr h="363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block1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block2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block3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899772"/>
                  </a:ext>
                </a:extLst>
              </a:tr>
              <a:tr h="363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162" marR="41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162" marR="41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162" marR="41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082656"/>
                  </a:ext>
                </a:extLst>
              </a:tr>
              <a:tr h="363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Consciousness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.061**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.058**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.055*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228390"/>
                  </a:ext>
                </a:extLst>
              </a:tr>
              <a:tr h="363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021429"/>
                  </a:ext>
                </a:extLst>
              </a:tr>
              <a:tr h="363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 Gap 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-.041*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-.044*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416508"/>
                  </a:ext>
                </a:extLst>
              </a:tr>
              <a:tr h="315886"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438866"/>
                  </a:ext>
                </a:extLst>
              </a:tr>
              <a:tr h="315886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+mn-lt"/>
                        </a:rPr>
                        <a:t>Liberalism/Conservatism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-.053*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477004"/>
                  </a:ext>
                </a:extLst>
              </a:tr>
              <a:tr h="363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-.100***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20606"/>
                  </a:ext>
                </a:extLst>
              </a:tr>
              <a:tr h="363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-.048*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552940"/>
                  </a:ext>
                </a:extLst>
              </a:tr>
              <a:tr h="363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-.013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653437"/>
                  </a:ext>
                </a:extLst>
              </a:tr>
              <a:tr h="363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Racial resent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.098***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389400"/>
                  </a:ext>
                </a:extLst>
              </a:tr>
              <a:tr h="363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8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.004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.005***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.025*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249810"/>
                  </a:ext>
                </a:extLst>
              </a:tr>
            </a:tbl>
          </a:graphicData>
        </a:graphic>
      </p:graphicFrame>
      <p:sp>
        <p:nvSpPr>
          <p:cNvPr id="5" name="Donut 4"/>
          <p:cNvSpPr/>
          <p:nvPr/>
        </p:nvSpPr>
        <p:spPr>
          <a:xfrm>
            <a:off x="5831653" y="1834926"/>
            <a:ext cx="1255104" cy="47163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403" y="6312589"/>
            <a:ext cx="700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 &lt; .05.  **p &lt; .01.  ***p &lt; .001;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weighted for the population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Donut 8"/>
          <p:cNvSpPr/>
          <p:nvPr/>
        </p:nvSpPr>
        <p:spPr>
          <a:xfrm>
            <a:off x="9402735" y="2760208"/>
            <a:ext cx="1236235" cy="47163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7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981" y="50471"/>
            <a:ext cx="10310037" cy="83533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Income Gap Mediation Analysis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5FEF588E-9EAB-4E98-9161-110C21A7F92A}"/>
              </a:ext>
            </a:extLst>
          </p:cNvPr>
          <p:cNvGrpSpPr/>
          <p:nvPr/>
        </p:nvGrpSpPr>
        <p:grpSpPr>
          <a:xfrm>
            <a:off x="745435" y="1477926"/>
            <a:ext cx="10708628" cy="3736733"/>
            <a:chOff x="745435" y="1477926"/>
            <a:chExt cx="10708628" cy="373673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CDA398C-DD24-4BE8-82F0-56F194FC7CF6}"/>
                </a:ext>
              </a:extLst>
            </p:cNvPr>
            <p:cNvSpPr/>
            <p:nvPr/>
          </p:nvSpPr>
          <p:spPr>
            <a:xfrm>
              <a:off x="745435" y="3598744"/>
              <a:ext cx="2757206" cy="1615915"/>
            </a:xfrm>
            <a:custGeom>
              <a:avLst/>
              <a:gdLst>
                <a:gd name="connsiteX0" fmla="*/ 0 w 2154750"/>
                <a:gd name="connsiteY0" fmla="*/ 161592 h 1615915"/>
                <a:gd name="connsiteX1" fmla="*/ 161592 w 2154750"/>
                <a:gd name="connsiteY1" fmla="*/ 0 h 1615915"/>
                <a:gd name="connsiteX2" fmla="*/ 1993159 w 2154750"/>
                <a:gd name="connsiteY2" fmla="*/ 0 h 1615915"/>
                <a:gd name="connsiteX3" fmla="*/ 2154751 w 2154750"/>
                <a:gd name="connsiteY3" fmla="*/ 161592 h 1615915"/>
                <a:gd name="connsiteX4" fmla="*/ 2154750 w 2154750"/>
                <a:gd name="connsiteY4" fmla="*/ 1454324 h 1615915"/>
                <a:gd name="connsiteX5" fmla="*/ 1993158 w 2154750"/>
                <a:gd name="connsiteY5" fmla="*/ 1615916 h 1615915"/>
                <a:gd name="connsiteX6" fmla="*/ 161592 w 2154750"/>
                <a:gd name="connsiteY6" fmla="*/ 1615915 h 1615915"/>
                <a:gd name="connsiteX7" fmla="*/ 0 w 2154750"/>
                <a:gd name="connsiteY7" fmla="*/ 1454323 h 1615915"/>
                <a:gd name="connsiteX8" fmla="*/ 0 w 2154750"/>
                <a:gd name="connsiteY8" fmla="*/ 161592 h 161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4750" h="1615915">
                  <a:moveTo>
                    <a:pt x="0" y="161592"/>
                  </a:moveTo>
                  <a:cubicBezTo>
                    <a:pt x="0" y="72347"/>
                    <a:pt x="72347" y="0"/>
                    <a:pt x="161592" y="0"/>
                  </a:cubicBezTo>
                  <a:lnTo>
                    <a:pt x="1993159" y="0"/>
                  </a:lnTo>
                  <a:cubicBezTo>
                    <a:pt x="2082404" y="0"/>
                    <a:pt x="2154751" y="72347"/>
                    <a:pt x="2154751" y="161592"/>
                  </a:cubicBezTo>
                  <a:cubicBezTo>
                    <a:pt x="2154751" y="592503"/>
                    <a:pt x="2154750" y="1023413"/>
                    <a:pt x="2154750" y="1454324"/>
                  </a:cubicBezTo>
                  <a:cubicBezTo>
                    <a:pt x="2154750" y="1543569"/>
                    <a:pt x="2082403" y="1615916"/>
                    <a:pt x="1993158" y="1615916"/>
                  </a:cubicBezTo>
                  <a:lnTo>
                    <a:pt x="161592" y="1615915"/>
                  </a:lnTo>
                  <a:cubicBezTo>
                    <a:pt x="72347" y="1615915"/>
                    <a:pt x="0" y="1543568"/>
                    <a:pt x="0" y="1454323"/>
                  </a:cubicBezTo>
                  <a:lnTo>
                    <a:pt x="0" y="1615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249" tIns="169249" rIns="169249" bIns="169249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White Consciousness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7B6E40-F7D7-4870-8988-07E84A242300}"/>
                </a:ext>
              </a:extLst>
            </p:cNvPr>
            <p:cNvSpPr/>
            <p:nvPr/>
          </p:nvSpPr>
          <p:spPr>
            <a:xfrm>
              <a:off x="4758725" y="1477926"/>
              <a:ext cx="2492453" cy="1587554"/>
            </a:xfrm>
            <a:custGeom>
              <a:avLst/>
              <a:gdLst>
                <a:gd name="connsiteX0" fmla="*/ 0 w 2492453"/>
                <a:gd name="connsiteY0" fmla="*/ 158755 h 1587554"/>
                <a:gd name="connsiteX1" fmla="*/ 158755 w 2492453"/>
                <a:gd name="connsiteY1" fmla="*/ 0 h 1587554"/>
                <a:gd name="connsiteX2" fmla="*/ 2333698 w 2492453"/>
                <a:gd name="connsiteY2" fmla="*/ 0 h 1587554"/>
                <a:gd name="connsiteX3" fmla="*/ 2492453 w 2492453"/>
                <a:gd name="connsiteY3" fmla="*/ 158755 h 1587554"/>
                <a:gd name="connsiteX4" fmla="*/ 2492453 w 2492453"/>
                <a:gd name="connsiteY4" fmla="*/ 1428799 h 1587554"/>
                <a:gd name="connsiteX5" fmla="*/ 2333698 w 2492453"/>
                <a:gd name="connsiteY5" fmla="*/ 1587554 h 1587554"/>
                <a:gd name="connsiteX6" fmla="*/ 158755 w 2492453"/>
                <a:gd name="connsiteY6" fmla="*/ 1587554 h 1587554"/>
                <a:gd name="connsiteX7" fmla="*/ 0 w 2492453"/>
                <a:gd name="connsiteY7" fmla="*/ 1428799 h 1587554"/>
                <a:gd name="connsiteX8" fmla="*/ 0 w 2492453"/>
                <a:gd name="connsiteY8" fmla="*/ 158755 h 158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2453" h="1587554">
                  <a:moveTo>
                    <a:pt x="0" y="158755"/>
                  </a:moveTo>
                  <a:cubicBezTo>
                    <a:pt x="0" y="71077"/>
                    <a:pt x="71077" y="0"/>
                    <a:pt x="158755" y="0"/>
                  </a:cubicBezTo>
                  <a:lnTo>
                    <a:pt x="2333698" y="0"/>
                  </a:lnTo>
                  <a:cubicBezTo>
                    <a:pt x="2421376" y="0"/>
                    <a:pt x="2492453" y="71077"/>
                    <a:pt x="2492453" y="158755"/>
                  </a:cubicBezTo>
                  <a:lnTo>
                    <a:pt x="2492453" y="1428799"/>
                  </a:lnTo>
                  <a:cubicBezTo>
                    <a:pt x="2492453" y="1516477"/>
                    <a:pt x="2421376" y="1587554"/>
                    <a:pt x="2333698" y="1587554"/>
                  </a:cubicBezTo>
                  <a:lnTo>
                    <a:pt x="158755" y="1587554"/>
                  </a:lnTo>
                  <a:cubicBezTo>
                    <a:pt x="71077" y="1587554"/>
                    <a:pt x="0" y="1516477"/>
                    <a:pt x="0" y="1428799"/>
                  </a:cubicBezTo>
                  <a:lnTo>
                    <a:pt x="0" y="1587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418" tIns="168418" rIns="168418" bIns="168418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Income Gap 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8C25511-CFFE-4510-9B15-3BD0217E6832}"/>
                </a:ext>
              </a:extLst>
            </p:cNvPr>
            <p:cNvSpPr/>
            <p:nvPr/>
          </p:nvSpPr>
          <p:spPr>
            <a:xfrm>
              <a:off x="8321685" y="3572124"/>
              <a:ext cx="3132378" cy="1638618"/>
            </a:xfrm>
            <a:custGeom>
              <a:avLst/>
              <a:gdLst>
                <a:gd name="connsiteX0" fmla="*/ 0 w 2512800"/>
                <a:gd name="connsiteY0" fmla="*/ 163862 h 1638618"/>
                <a:gd name="connsiteX1" fmla="*/ 163862 w 2512800"/>
                <a:gd name="connsiteY1" fmla="*/ 0 h 1638618"/>
                <a:gd name="connsiteX2" fmla="*/ 2348938 w 2512800"/>
                <a:gd name="connsiteY2" fmla="*/ 0 h 1638618"/>
                <a:gd name="connsiteX3" fmla="*/ 2512800 w 2512800"/>
                <a:gd name="connsiteY3" fmla="*/ 163862 h 1638618"/>
                <a:gd name="connsiteX4" fmla="*/ 2512800 w 2512800"/>
                <a:gd name="connsiteY4" fmla="*/ 1474756 h 1638618"/>
                <a:gd name="connsiteX5" fmla="*/ 2348938 w 2512800"/>
                <a:gd name="connsiteY5" fmla="*/ 1638618 h 1638618"/>
                <a:gd name="connsiteX6" fmla="*/ 163862 w 2512800"/>
                <a:gd name="connsiteY6" fmla="*/ 1638618 h 1638618"/>
                <a:gd name="connsiteX7" fmla="*/ 0 w 2512800"/>
                <a:gd name="connsiteY7" fmla="*/ 1474756 h 1638618"/>
                <a:gd name="connsiteX8" fmla="*/ 0 w 2512800"/>
                <a:gd name="connsiteY8" fmla="*/ 163862 h 163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2800" h="1638618">
                  <a:moveTo>
                    <a:pt x="0" y="163862"/>
                  </a:moveTo>
                  <a:cubicBezTo>
                    <a:pt x="0" y="73364"/>
                    <a:pt x="73364" y="0"/>
                    <a:pt x="163862" y="0"/>
                  </a:cubicBezTo>
                  <a:lnTo>
                    <a:pt x="2348938" y="0"/>
                  </a:lnTo>
                  <a:cubicBezTo>
                    <a:pt x="2439436" y="0"/>
                    <a:pt x="2512800" y="73364"/>
                    <a:pt x="2512800" y="163862"/>
                  </a:cubicBezTo>
                  <a:lnTo>
                    <a:pt x="2512800" y="1474756"/>
                  </a:lnTo>
                  <a:cubicBezTo>
                    <a:pt x="2512800" y="1565254"/>
                    <a:pt x="2439436" y="1638618"/>
                    <a:pt x="2348938" y="1638618"/>
                  </a:cubicBezTo>
                  <a:lnTo>
                    <a:pt x="163862" y="1638618"/>
                  </a:lnTo>
                  <a:cubicBezTo>
                    <a:pt x="73364" y="1638618"/>
                    <a:pt x="0" y="1565254"/>
                    <a:pt x="0" y="1474756"/>
                  </a:cubicBezTo>
                  <a:lnTo>
                    <a:pt x="0" y="1638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73" tIns="154673" rIns="154673" bIns="154673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Endorsement of Political Violence </a:t>
              </a:r>
            </a:p>
          </p:txBody>
        </p:sp>
      </p:grp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594100" y="4359348"/>
            <a:ext cx="4586589" cy="0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53396" y="2831067"/>
            <a:ext cx="1866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-.082***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9422" y="2831067"/>
            <a:ext cx="174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= -.042*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3613" y="3807770"/>
            <a:ext cx="167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=. 063**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8315" y="4458440"/>
            <a:ext cx="166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=. 059*)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5699051"/>
            <a:ext cx="10171814" cy="83099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>
                <a:alpha val="99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.006;  Indirect effect of White Consciousness on Political Violence 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.003 (95% CI: -.0004,  .0085).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10BDF4-719A-4F3A-84BF-74737F92BFBE}"/>
              </a:ext>
            </a:extLst>
          </p:cNvPr>
          <p:cNvCxnSpPr>
            <a:cxnSpLocks/>
          </p:cNvCxnSpPr>
          <p:nvPr/>
        </p:nvCxnSpPr>
        <p:spPr>
          <a:xfrm flipV="1">
            <a:off x="3502640" y="3024133"/>
            <a:ext cx="1256085" cy="633470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6E980E-1E97-45C4-997F-F27D7D341FD1}"/>
              </a:ext>
            </a:extLst>
          </p:cNvPr>
          <p:cNvCxnSpPr>
            <a:cxnSpLocks/>
          </p:cNvCxnSpPr>
          <p:nvPr/>
        </p:nvCxnSpPr>
        <p:spPr>
          <a:xfrm>
            <a:off x="7251178" y="3024133"/>
            <a:ext cx="1070507" cy="597609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0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5998"/>
            <a:ext cx="12192000" cy="948267"/>
          </a:xfrm>
        </p:spPr>
        <p:txBody>
          <a:bodyPr anchor="t"/>
          <a:lstStyle/>
          <a:p>
            <a:pPr algn="ctr"/>
            <a:r>
              <a:rPr lang="en-US" b="1" dirty="0"/>
              <a:t>Study 1 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7" y="969334"/>
            <a:ext cx="7929701" cy="557106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Increased White Consciousness is associated with increased support for political violence and perceptions of </a:t>
            </a:r>
            <a:r>
              <a:rPr lang="en-US" b="1" dirty="0"/>
              <a:t>increased income equality.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Some highly identified Whites in the US may feel like an oppressed minority.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Study 2 examines 2018 data to determine if these patterns replicate and persist with other avenues for affecting political change (i.e. democracy). </a:t>
            </a:r>
          </a:p>
          <a:p>
            <a:pPr marL="0" indent="0">
              <a:buNone/>
            </a:pPr>
            <a:r>
              <a:rPr lang="en-US" dirty="0"/>
              <a:t>	 </a:t>
            </a:r>
          </a:p>
        </p:txBody>
      </p:sp>
      <p:pic>
        <p:nvPicPr>
          <p:cNvPr id="18434" name="Picture 2" descr="Image result for tea party movement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7450" y="967562"/>
            <a:ext cx="3412739" cy="2562447"/>
          </a:xfrm>
          <a:prstGeom prst="rect">
            <a:avLst/>
          </a:prstGeom>
          <a:noFill/>
        </p:spPr>
      </p:pic>
      <p:pic>
        <p:nvPicPr>
          <p:cNvPr id="5" name="Picture 4" descr="https://s.abcnews.com/images/US/white-nationalists-rtr-jc-180129_16x9_992.jpg"/>
          <p:cNvPicPr>
            <a:picLocks noChangeAspect="1" noChangeArrowheads="1"/>
          </p:cNvPicPr>
          <p:nvPr/>
        </p:nvPicPr>
        <p:blipFill>
          <a:blip r:embed="rId4"/>
          <a:srcRect r="26907" b="1302"/>
          <a:stretch>
            <a:fillRect/>
          </a:stretch>
        </p:blipFill>
        <p:spPr bwMode="auto">
          <a:xfrm>
            <a:off x="8371584" y="3762465"/>
            <a:ext cx="3403559" cy="2585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07" y="784027"/>
            <a:ext cx="11830493" cy="57656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Participants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dirty="0"/>
              <a:t>2018 ANES pilot Study, </a:t>
            </a:r>
            <a:r>
              <a:rPr lang="en-US" u="sng" dirty="0"/>
              <a:t>n = 1854 self identified Whites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b="1" dirty="0"/>
              <a:t>Gender</a:t>
            </a:r>
            <a:r>
              <a:rPr lang="en-US" dirty="0"/>
              <a:t> 45.7% male, 54.3% female</a:t>
            </a:r>
          </a:p>
          <a:p>
            <a:pPr lvl="1"/>
            <a:endParaRPr lang="en-US" dirty="0"/>
          </a:p>
          <a:p>
            <a:pPr lvl="1">
              <a:buNone/>
            </a:pPr>
            <a:r>
              <a:rPr lang="en-US" dirty="0"/>
              <a:t>Median </a:t>
            </a:r>
            <a:r>
              <a:rPr lang="en-US" b="1" dirty="0"/>
              <a:t>Age</a:t>
            </a:r>
            <a:r>
              <a:rPr lang="en-US" dirty="0"/>
              <a:t>: 54, with a range of 18-91</a:t>
            </a:r>
          </a:p>
          <a:p>
            <a:pPr lvl="1"/>
            <a:endParaRPr lang="en-US" dirty="0"/>
          </a:p>
          <a:p>
            <a:pPr lvl="1">
              <a:buNone/>
            </a:pPr>
            <a:r>
              <a:rPr lang="en-US" dirty="0"/>
              <a:t>Median </a:t>
            </a:r>
            <a:r>
              <a:rPr lang="en-US" b="1" dirty="0"/>
              <a:t>Education</a:t>
            </a:r>
            <a:r>
              <a:rPr lang="en-US" dirty="0"/>
              <a:t> was “some college” 23.4%, with 27.2% below and 49.4% above the median  </a:t>
            </a:r>
          </a:p>
          <a:p>
            <a:pPr lvl="1"/>
            <a:endParaRPr lang="en-US" dirty="0"/>
          </a:p>
          <a:p>
            <a:pPr lvl="1">
              <a:buNone/>
            </a:pPr>
            <a:r>
              <a:rPr lang="en-US" dirty="0"/>
              <a:t>Liberalism/Conservatism:  </a:t>
            </a:r>
            <a:r>
              <a:rPr lang="en-US" dirty="0">
                <a:solidFill>
                  <a:srgbClr val="00B0F0"/>
                </a:solidFill>
              </a:rPr>
              <a:t>1 Extremely liberal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7 Extremely conservative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1999" cy="10049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Study 2 2018 ANES Pilot  </a:t>
            </a:r>
          </a:p>
        </p:txBody>
      </p:sp>
    </p:spTree>
    <p:extLst>
      <p:ext uri="{BB962C8B-B14F-4D97-AF65-F5344CB8AC3E}">
        <p14:creationId xmlns:p14="http://schemas.microsoft.com/office/powerpoint/2010/main" val="409588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404" y="1244008"/>
            <a:ext cx="116107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White Consciousness  (3 items, Alpha .69)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important is being White to your identity?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important Whites work together to change laws unfair to Whites?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1 not at all important,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extremely important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likely is it that many Whites are unable to find a job because employers are hiring minorities instead?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1 not likely;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Very likely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1999" cy="10049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Methods: 2018 ANES </a:t>
            </a:r>
          </a:p>
        </p:txBody>
      </p:sp>
    </p:spTree>
    <p:extLst>
      <p:ext uri="{BB962C8B-B14F-4D97-AF65-F5344CB8AC3E}">
        <p14:creationId xmlns:p14="http://schemas.microsoft.com/office/powerpoint/2010/main" val="68925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4037" y="1201480"/>
            <a:ext cx="10981659" cy="4996749"/>
          </a:xfrm>
        </p:spPr>
        <p:txBody>
          <a:bodyPr>
            <a:normAutofit/>
          </a:bodyPr>
          <a:lstStyle/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/>
              <a:t>Income Gap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Do you think the difference in incomes between rich people and poor people is larger, smaller, or the same as it was 20 years ago? </a:t>
            </a:r>
            <a:r>
              <a:rPr lang="en-US" dirty="0">
                <a:solidFill>
                  <a:srgbClr val="FF0000"/>
                </a:solidFill>
              </a:rPr>
              <a:t>1 smaller, 2 about the same, </a:t>
            </a:r>
            <a:r>
              <a:rPr lang="en-US" b="1" dirty="0">
                <a:solidFill>
                  <a:srgbClr val="FF0000"/>
                </a:solidFill>
              </a:rPr>
              <a:t>3 larger 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/>
              <a:t>Racial resentment  (4 items Alpha .88) </a:t>
            </a:r>
          </a:p>
          <a:p>
            <a:pPr marL="457200" lvl="1" indent="0">
              <a:buNone/>
            </a:pPr>
            <a:r>
              <a:rPr lang="en-US" dirty="0"/>
              <a:t>Generations of slavery and discrimination have created conditions that make it difficult for Blacks to work their way out of the lower class. </a:t>
            </a:r>
            <a:r>
              <a:rPr lang="en-US" dirty="0">
                <a:solidFill>
                  <a:srgbClr val="FF0000"/>
                </a:solidFill>
              </a:rPr>
              <a:t>1 strongly agree, 7 strongly disagree </a:t>
            </a:r>
            <a:r>
              <a:rPr lang="en-US" dirty="0"/>
              <a:t>	</a:t>
            </a:r>
            <a:endParaRPr lang="en-US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1999" cy="10049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Methods: 2018 ANES </a:t>
            </a:r>
          </a:p>
        </p:txBody>
      </p:sp>
    </p:spTree>
    <p:extLst>
      <p:ext uri="{BB962C8B-B14F-4D97-AF65-F5344CB8AC3E}">
        <p14:creationId xmlns:p14="http://schemas.microsoft.com/office/powerpoint/2010/main" val="186083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1999" cy="10049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Methods: 2018 ANES </a:t>
            </a:r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382772" y="1113242"/>
            <a:ext cx="10960395" cy="5245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n-US" b="1" dirty="0"/>
              <a:t>Political violence </a:t>
            </a:r>
          </a:p>
          <a:p>
            <a:pPr marL="457200" lvl="1" indent="0">
              <a:buNone/>
            </a:pPr>
            <a:r>
              <a:rPr lang="en-US" dirty="0"/>
              <a:t>How much do you feel it is </a:t>
            </a:r>
            <a:r>
              <a:rPr lang="en-US" b="1" dirty="0"/>
              <a:t>justified for people to use violence</a:t>
            </a:r>
            <a:r>
              <a:rPr lang="en-US" dirty="0"/>
              <a:t> to pursue their political goals in this country?  </a:t>
            </a:r>
            <a:r>
              <a:rPr lang="en-US" dirty="0">
                <a:solidFill>
                  <a:srgbClr val="FF0000"/>
                </a:solidFill>
              </a:rPr>
              <a:t>1 not at all</a:t>
            </a:r>
            <a:r>
              <a:rPr lang="en-US" b="1" dirty="0">
                <a:solidFill>
                  <a:srgbClr val="FF0000"/>
                </a:solidFill>
              </a:rPr>
              <a:t>, 5 a great deal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Democratic norms (6 items, Alpha .90)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important are each of the following to the United States maintaining a strong democracy?</a:t>
            </a: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  <a:defRPr/>
            </a:pPr>
            <a:r>
              <a:rPr lang="en-US" sz="2400" dirty="0"/>
              <a:t>“</a:t>
            </a:r>
            <a:r>
              <a:rPr lang="en-US" dirty="0"/>
              <a:t>The executive, legislative, and judicial branches of government keep one another from having too much power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not at all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5 a great deal </a:t>
            </a:r>
          </a:p>
        </p:txBody>
      </p:sp>
    </p:spTree>
    <p:extLst>
      <p:ext uri="{BB962C8B-B14F-4D97-AF65-F5344CB8AC3E}">
        <p14:creationId xmlns:p14="http://schemas.microsoft.com/office/powerpoint/2010/main" val="6269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923"/>
            <a:ext cx="12191999" cy="739588"/>
          </a:xfrm>
        </p:spPr>
        <p:txBody>
          <a:bodyPr/>
          <a:lstStyle/>
          <a:p>
            <a:pPr algn="ctr"/>
            <a:r>
              <a:rPr lang="en-US" b="1" dirty="0"/>
              <a:t>Regression Predicting Democratic Norms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76446" y="734181"/>
          <a:ext cx="11523667" cy="5217367"/>
        </p:xfrm>
        <a:graphic>
          <a:graphicData uri="http://schemas.openxmlformats.org/drawingml/2006/table">
            <a:tbl>
              <a:tblPr firstRow="1" firstCol="1" bandRow="1"/>
              <a:tblGrid>
                <a:gridCol w="5603349">
                  <a:extLst>
                    <a:ext uri="{9D8B030D-6E8A-4147-A177-3AD203B41FA5}">
                      <a16:colId xmlns:a16="http://schemas.microsoft.com/office/drawing/2014/main" val="2115187299"/>
                    </a:ext>
                  </a:extLst>
                </a:gridCol>
                <a:gridCol w="1792659">
                  <a:extLst>
                    <a:ext uri="{9D8B030D-6E8A-4147-A177-3AD203B41FA5}">
                      <a16:colId xmlns:a16="http://schemas.microsoft.com/office/drawing/2014/main" val="2985822625"/>
                    </a:ext>
                  </a:extLst>
                </a:gridCol>
                <a:gridCol w="1934654">
                  <a:extLst>
                    <a:ext uri="{9D8B030D-6E8A-4147-A177-3AD203B41FA5}">
                      <a16:colId xmlns:a16="http://schemas.microsoft.com/office/drawing/2014/main" val="1661047899"/>
                    </a:ext>
                  </a:extLst>
                </a:gridCol>
                <a:gridCol w="2193005">
                  <a:extLst>
                    <a:ext uri="{9D8B030D-6E8A-4147-A177-3AD203B41FA5}">
                      <a16:colId xmlns:a16="http://schemas.microsoft.com/office/drawing/2014/main" val="3714968763"/>
                    </a:ext>
                  </a:extLst>
                </a:gridCol>
              </a:tblGrid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block1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block2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block3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899772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162" marR="41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162" marR="41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162" marR="41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082656"/>
                  </a:ext>
                </a:extLst>
              </a:tr>
              <a:tr h="497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Consciousness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-.191***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-.141**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-.070*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228390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021429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 Gap 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.389***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.289***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416508"/>
                  </a:ext>
                </a:extLst>
              </a:tr>
              <a:tr h="215753">
                <a:tc>
                  <a:txBody>
                    <a:bodyPr/>
                    <a:lstStyle/>
                    <a:p>
                      <a:endParaRPr lang="en-US" sz="27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438866"/>
                  </a:ext>
                </a:extLst>
              </a:tr>
              <a:tr h="215753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n-lt"/>
                        </a:rPr>
                        <a:t>Liberalism/Conservatism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n-lt"/>
                          <a:cs typeface="Calibri" panose="020F0502020204030204" pitchFamily="34" charset="0"/>
                        </a:rPr>
                        <a:t>-.019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477004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.155***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20606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-.016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552940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.276***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653437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Racial resent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-.112*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389400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7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.037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.186***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.299***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2498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CF3602-C34C-4C16-8120-66529EFCFA97}"/>
              </a:ext>
            </a:extLst>
          </p:cNvPr>
          <p:cNvSpPr txBox="1"/>
          <p:nvPr/>
        </p:nvSpPr>
        <p:spPr>
          <a:xfrm>
            <a:off x="2592403" y="6211669"/>
            <a:ext cx="700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 &lt; .05.  **p &lt; .01.  ***p &lt; .001;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weighted for the population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onut 4">
            <a:extLst>
              <a:ext uri="{FF2B5EF4-FFF2-40B4-BE49-F238E27FC236}">
                <a16:creationId xmlns:a16="http://schemas.microsoft.com/office/drawing/2014/main" id="{AC1DE9DD-F423-47E1-9461-F925862BD7A4}"/>
              </a:ext>
            </a:extLst>
          </p:cNvPr>
          <p:cNvSpPr/>
          <p:nvPr/>
        </p:nvSpPr>
        <p:spPr>
          <a:xfrm>
            <a:off x="5794408" y="1604907"/>
            <a:ext cx="1535306" cy="47163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722F0FF6-1DBE-4D17-92C2-447C07F7D462}"/>
              </a:ext>
            </a:extLst>
          </p:cNvPr>
          <p:cNvSpPr/>
          <p:nvPr/>
        </p:nvSpPr>
        <p:spPr>
          <a:xfrm>
            <a:off x="9519655" y="2524700"/>
            <a:ext cx="1453950" cy="47163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19314" y="757888"/>
          <a:ext cx="11451771" cy="5152390"/>
        </p:xfrm>
        <a:graphic>
          <a:graphicData uri="http://schemas.openxmlformats.org/drawingml/2006/table">
            <a:tbl>
              <a:tblPr firstRow="1" firstCol="1" bandRow="1"/>
              <a:tblGrid>
                <a:gridCol w="5573679">
                  <a:extLst>
                    <a:ext uri="{9D8B030D-6E8A-4147-A177-3AD203B41FA5}">
                      <a16:colId xmlns:a16="http://schemas.microsoft.com/office/drawing/2014/main" val="2115187299"/>
                    </a:ext>
                  </a:extLst>
                </a:gridCol>
                <a:gridCol w="1779874">
                  <a:extLst>
                    <a:ext uri="{9D8B030D-6E8A-4147-A177-3AD203B41FA5}">
                      <a16:colId xmlns:a16="http://schemas.microsoft.com/office/drawing/2014/main" val="2985822625"/>
                    </a:ext>
                  </a:extLst>
                </a:gridCol>
                <a:gridCol w="1920856">
                  <a:extLst>
                    <a:ext uri="{9D8B030D-6E8A-4147-A177-3AD203B41FA5}">
                      <a16:colId xmlns:a16="http://schemas.microsoft.com/office/drawing/2014/main" val="1661047899"/>
                    </a:ext>
                  </a:extLst>
                </a:gridCol>
                <a:gridCol w="2177362">
                  <a:extLst>
                    <a:ext uri="{9D8B030D-6E8A-4147-A177-3AD203B41FA5}">
                      <a16:colId xmlns:a16="http://schemas.microsoft.com/office/drawing/2014/main" val="3714968763"/>
                    </a:ext>
                  </a:extLst>
                </a:gridCol>
              </a:tblGrid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block1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block2</a:t>
                      </a:r>
                      <a:endParaRPr lang="en-US" sz="2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block3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899772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162" marR="41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162" marR="41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162" marR="41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082656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Consciousness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.082***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.054**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.147***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228390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021429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 Gap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-.181***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-.190***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416508"/>
                  </a:ext>
                </a:extLst>
              </a:tr>
              <a:tr h="215753">
                <a:tc>
                  <a:txBody>
                    <a:bodyPr/>
                    <a:lstStyle/>
                    <a:p>
                      <a:endParaRPr lang="en-US" sz="27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438866"/>
                  </a:ext>
                </a:extLst>
              </a:tr>
              <a:tr h="215753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n-lt"/>
                        </a:rPr>
                        <a:t>Liberalism/Conservatism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>
                        <a:latin typeface="+mn-lt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-.144***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477004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-.236***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20606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-.035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552940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-.127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653437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Racial resent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-.043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389400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7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.007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.038***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.114***</a:t>
                      </a:r>
                    </a:p>
                  </a:txBody>
                  <a:tcPr marL="41162" marR="41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249810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0" y="6198780"/>
            <a:ext cx="12557760" cy="457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14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35C60C-97C5-474D-8084-37708FDA3597}"/>
              </a:ext>
            </a:extLst>
          </p:cNvPr>
          <p:cNvSpPr txBox="1">
            <a:spLocks/>
          </p:cNvSpPr>
          <p:nvPr/>
        </p:nvSpPr>
        <p:spPr>
          <a:xfrm>
            <a:off x="0" y="-15923"/>
            <a:ext cx="12191999" cy="73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Regression Predicting Political Violence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Donut 4">
            <a:extLst>
              <a:ext uri="{FF2B5EF4-FFF2-40B4-BE49-F238E27FC236}">
                <a16:creationId xmlns:a16="http://schemas.microsoft.com/office/drawing/2014/main" id="{AC1DE9DD-F423-47E1-9461-F925862BD7A4}"/>
              </a:ext>
            </a:extLst>
          </p:cNvPr>
          <p:cNvSpPr/>
          <p:nvPr/>
        </p:nvSpPr>
        <p:spPr>
          <a:xfrm>
            <a:off x="5754651" y="1604907"/>
            <a:ext cx="1535306" cy="47163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722F0FF6-1DBE-4D17-92C2-447C07F7D462}"/>
              </a:ext>
            </a:extLst>
          </p:cNvPr>
          <p:cNvSpPr/>
          <p:nvPr/>
        </p:nvSpPr>
        <p:spPr>
          <a:xfrm>
            <a:off x="9492819" y="2470034"/>
            <a:ext cx="1453950" cy="47163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F3602-C34C-4C16-8120-66529EFCFA97}"/>
              </a:ext>
            </a:extLst>
          </p:cNvPr>
          <p:cNvSpPr txBox="1"/>
          <p:nvPr/>
        </p:nvSpPr>
        <p:spPr>
          <a:xfrm>
            <a:off x="2592403" y="6158736"/>
            <a:ext cx="700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 &lt; .05.  **p &lt; .01.  ***p &lt; .001;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weighted for the population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1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6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3107267"/>
          </a:xfrm>
        </p:spPr>
        <p:txBody>
          <a:bodyPr anchor="ctr">
            <a:normAutofit/>
          </a:bodyPr>
          <a:lstStyle/>
          <a:p>
            <a:r>
              <a:rPr lang="en-US" sz="5400" dirty="0"/>
              <a:t>When equality feels like oppression</a:t>
            </a:r>
            <a:r>
              <a:rPr lang="en-US" dirty="0"/>
              <a:t> </a:t>
            </a:r>
            <a:r>
              <a:rPr lang="en-US" sz="2700" dirty="0"/>
              <a:t>Examining the relationship between white identity and political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2467" y="3449638"/>
            <a:ext cx="4047066" cy="3027362"/>
          </a:xfrm>
        </p:spPr>
        <p:txBody>
          <a:bodyPr anchor="ctr"/>
          <a:lstStyle/>
          <a:p>
            <a:r>
              <a:rPr lang="en-US" sz="3200" dirty="0"/>
              <a:t>James Davis </a:t>
            </a:r>
          </a:p>
          <a:p>
            <a:r>
              <a:rPr lang="en-US" dirty="0"/>
              <a:t>Benedictine University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161867" y="3458104"/>
            <a:ext cx="4030133" cy="302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Or'Shaundra Benson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College Of DuPage </a:t>
            </a:r>
          </a:p>
        </p:txBody>
      </p:sp>
    </p:spTree>
    <p:extLst>
      <p:ext uri="{BB962C8B-B14F-4D97-AF65-F5344CB8AC3E}">
        <p14:creationId xmlns:p14="http://schemas.microsoft.com/office/powerpoint/2010/main" val="164234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981" y="50471"/>
            <a:ext cx="10310037" cy="83533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Income Gap Mediation Analysis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5FEF588E-9EAB-4E98-9161-110C21A7F92A}"/>
              </a:ext>
            </a:extLst>
          </p:cNvPr>
          <p:cNvGrpSpPr/>
          <p:nvPr/>
        </p:nvGrpSpPr>
        <p:grpSpPr>
          <a:xfrm>
            <a:off x="737937" y="1477926"/>
            <a:ext cx="10716126" cy="3736733"/>
            <a:chOff x="737937" y="1477926"/>
            <a:chExt cx="10716126" cy="373673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CDA398C-DD24-4BE8-82F0-56F194FC7CF6}"/>
                </a:ext>
              </a:extLst>
            </p:cNvPr>
            <p:cNvSpPr/>
            <p:nvPr/>
          </p:nvSpPr>
          <p:spPr>
            <a:xfrm>
              <a:off x="737937" y="3598744"/>
              <a:ext cx="2764704" cy="1615915"/>
            </a:xfrm>
            <a:custGeom>
              <a:avLst/>
              <a:gdLst>
                <a:gd name="connsiteX0" fmla="*/ 0 w 2154750"/>
                <a:gd name="connsiteY0" fmla="*/ 161592 h 1615915"/>
                <a:gd name="connsiteX1" fmla="*/ 161592 w 2154750"/>
                <a:gd name="connsiteY1" fmla="*/ 0 h 1615915"/>
                <a:gd name="connsiteX2" fmla="*/ 1993159 w 2154750"/>
                <a:gd name="connsiteY2" fmla="*/ 0 h 1615915"/>
                <a:gd name="connsiteX3" fmla="*/ 2154751 w 2154750"/>
                <a:gd name="connsiteY3" fmla="*/ 161592 h 1615915"/>
                <a:gd name="connsiteX4" fmla="*/ 2154750 w 2154750"/>
                <a:gd name="connsiteY4" fmla="*/ 1454324 h 1615915"/>
                <a:gd name="connsiteX5" fmla="*/ 1993158 w 2154750"/>
                <a:gd name="connsiteY5" fmla="*/ 1615916 h 1615915"/>
                <a:gd name="connsiteX6" fmla="*/ 161592 w 2154750"/>
                <a:gd name="connsiteY6" fmla="*/ 1615915 h 1615915"/>
                <a:gd name="connsiteX7" fmla="*/ 0 w 2154750"/>
                <a:gd name="connsiteY7" fmla="*/ 1454323 h 1615915"/>
                <a:gd name="connsiteX8" fmla="*/ 0 w 2154750"/>
                <a:gd name="connsiteY8" fmla="*/ 161592 h 161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4750" h="1615915">
                  <a:moveTo>
                    <a:pt x="0" y="161592"/>
                  </a:moveTo>
                  <a:cubicBezTo>
                    <a:pt x="0" y="72347"/>
                    <a:pt x="72347" y="0"/>
                    <a:pt x="161592" y="0"/>
                  </a:cubicBezTo>
                  <a:lnTo>
                    <a:pt x="1993159" y="0"/>
                  </a:lnTo>
                  <a:cubicBezTo>
                    <a:pt x="2082404" y="0"/>
                    <a:pt x="2154751" y="72347"/>
                    <a:pt x="2154751" y="161592"/>
                  </a:cubicBezTo>
                  <a:cubicBezTo>
                    <a:pt x="2154751" y="592503"/>
                    <a:pt x="2154750" y="1023413"/>
                    <a:pt x="2154750" y="1454324"/>
                  </a:cubicBezTo>
                  <a:cubicBezTo>
                    <a:pt x="2154750" y="1543569"/>
                    <a:pt x="2082403" y="1615916"/>
                    <a:pt x="1993158" y="1615916"/>
                  </a:cubicBezTo>
                  <a:lnTo>
                    <a:pt x="161592" y="1615915"/>
                  </a:lnTo>
                  <a:cubicBezTo>
                    <a:pt x="72347" y="1615915"/>
                    <a:pt x="0" y="1543568"/>
                    <a:pt x="0" y="1454323"/>
                  </a:cubicBezTo>
                  <a:lnTo>
                    <a:pt x="0" y="1615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249" tIns="169249" rIns="169249" bIns="169249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White Consciousness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7B6E40-F7D7-4870-8988-07E84A242300}"/>
                </a:ext>
              </a:extLst>
            </p:cNvPr>
            <p:cNvSpPr/>
            <p:nvPr/>
          </p:nvSpPr>
          <p:spPr>
            <a:xfrm>
              <a:off x="4758725" y="1477926"/>
              <a:ext cx="2492453" cy="1587554"/>
            </a:xfrm>
            <a:custGeom>
              <a:avLst/>
              <a:gdLst>
                <a:gd name="connsiteX0" fmla="*/ 0 w 2492453"/>
                <a:gd name="connsiteY0" fmla="*/ 158755 h 1587554"/>
                <a:gd name="connsiteX1" fmla="*/ 158755 w 2492453"/>
                <a:gd name="connsiteY1" fmla="*/ 0 h 1587554"/>
                <a:gd name="connsiteX2" fmla="*/ 2333698 w 2492453"/>
                <a:gd name="connsiteY2" fmla="*/ 0 h 1587554"/>
                <a:gd name="connsiteX3" fmla="*/ 2492453 w 2492453"/>
                <a:gd name="connsiteY3" fmla="*/ 158755 h 1587554"/>
                <a:gd name="connsiteX4" fmla="*/ 2492453 w 2492453"/>
                <a:gd name="connsiteY4" fmla="*/ 1428799 h 1587554"/>
                <a:gd name="connsiteX5" fmla="*/ 2333698 w 2492453"/>
                <a:gd name="connsiteY5" fmla="*/ 1587554 h 1587554"/>
                <a:gd name="connsiteX6" fmla="*/ 158755 w 2492453"/>
                <a:gd name="connsiteY6" fmla="*/ 1587554 h 1587554"/>
                <a:gd name="connsiteX7" fmla="*/ 0 w 2492453"/>
                <a:gd name="connsiteY7" fmla="*/ 1428799 h 1587554"/>
                <a:gd name="connsiteX8" fmla="*/ 0 w 2492453"/>
                <a:gd name="connsiteY8" fmla="*/ 158755 h 158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2453" h="1587554">
                  <a:moveTo>
                    <a:pt x="0" y="158755"/>
                  </a:moveTo>
                  <a:cubicBezTo>
                    <a:pt x="0" y="71077"/>
                    <a:pt x="71077" y="0"/>
                    <a:pt x="158755" y="0"/>
                  </a:cubicBezTo>
                  <a:lnTo>
                    <a:pt x="2333698" y="0"/>
                  </a:lnTo>
                  <a:cubicBezTo>
                    <a:pt x="2421376" y="0"/>
                    <a:pt x="2492453" y="71077"/>
                    <a:pt x="2492453" y="158755"/>
                  </a:cubicBezTo>
                  <a:lnTo>
                    <a:pt x="2492453" y="1428799"/>
                  </a:lnTo>
                  <a:cubicBezTo>
                    <a:pt x="2492453" y="1516477"/>
                    <a:pt x="2421376" y="1587554"/>
                    <a:pt x="2333698" y="1587554"/>
                  </a:cubicBezTo>
                  <a:lnTo>
                    <a:pt x="158755" y="1587554"/>
                  </a:lnTo>
                  <a:cubicBezTo>
                    <a:pt x="71077" y="1587554"/>
                    <a:pt x="0" y="1516477"/>
                    <a:pt x="0" y="1428799"/>
                  </a:cubicBezTo>
                  <a:lnTo>
                    <a:pt x="0" y="1587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418" tIns="168418" rIns="168418" bIns="168418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Income Gap 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8C25511-CFFE-4510-9B15-3BD0217E6832}"/>
                </a:ext>
              </a:extLst>
            </p:cNvPr>
            <p:cNvSpPr/>
            <p:nvPr/>
          </p:nvSpPr>
          <p:spPr>
            <a:xfrm>
              <a:off x="8321685" y="3572124"/>
              <a:ext cx="3132378" cy="1638618"/>
            </a:xfrm>
            <a:custGeom>
              <a:avLst/>
              <a:gdLst>
                <a:gd name="connsiteX0" fmla="*/ 0 w 2512800"/>
                <a:gd name="connsiteY0" fmla="*/ 163862 h 1638618"/>
                <a:gd name="connsiteX1" fmla="*/ 163862 w 2512800"/>
                <a:gd name="connsiteY1" fmla="*/ 0 h 1638618"/>
                <a:gd name="connsiteX2" fmla="*/ 2348938 w 2512800"/>
                <a:gd name="connsiteY2" fmla="*/ 0 h 1638618"/>
                <a:gd name="connsiteX3" fmla="*/ 2512800 w 2512800"/>
                <a:gd name="connsiteY3" fmla="*/ 163862 h 1638618"/>
                <a:gd name="connsiteX4" fmla="*/ 2512800 w 2512800"/>
                <a:gd name="connsiteY4" fmla="*/ 1474756 h 1638618"/>
                <a:gd name="connsiteX5" fmla="*/ 2348938 w 2512800"/>
                <a:gd name="connsiteY5" fmla="*/ 1638618 h 1638618"/>
                <a:gd name="connsiteX6" fmla="*/ 163862 w 2512800"/>
                <a:gd name="connsiteY6" fmla="*/ 1638618 h 1638618"/>
                <a:gd name="connsiteX7" fmla="*/ 0 w 2512800"/>
                <a:gd name="connsiteY7" fmla="*/ 1474756 h 1638618"/>
                <a:gd name="connsiteX8" fmla="*/ 0 w 2512800"/>
                <a:gd name="connsiteY8" fmla="*/ 163862 h 163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2800" h="1638618">
                  <a:moveTo>
                    <a:pt x="0" y="163862"/>
                  </a:moveTo>
                  <a:cubicBezTo>
                    <a:pt x="0" y="73364"/>
                    <a:pt x="73364" y="0"/>
                    <a:pt x="163862" y="0"/>
                  </a:cubicBezTo>
                  <a:lnTo>
                    <a:pt x="2348938" y="0"/>
                  </a:lnTo>
                  <a:cubicBezTo>
                    <a:pt x="2439436" y="0"/>
                    <a:pt x="2512800" y="73364"/>
                    <a:pt x="2512800" y="163862"/>
                  </a:cubicBezTo>
                  <a:lnTo>
                    <a:pt x="2512800" y="1474756"/>
                  </a:lnTo>
                  <a:cubicBezTo>
                    <a:pt x="2512800" y="1565254"/>
                    <a:pt x="2439436" y="1638618"/>
                    <a:pt x="2348938" y="1638618"/>
                  </a:cubicBezTo>
                  <a:lnTo>
                    <a:pt x="163862" y="1638618"/>
                  </a:lnTo>
                  <a:cubicBezTo>
                    <a:pt x="73364" y="1638618"/>
                    <a:pt x="0" y="1565254"/>
                    <a:pt x="0" y="1474756"/>
                  </a:cubicBezTo>
                  <a:lnTo>
                    <a:pt x="0" y="1638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73" tIns="154673" rIns="154673" bIns="154673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Endorsement of Political Violence </a:t>
              </a:r>
            </a:p>
          </p:txBody>
        </p:sp>
      </p:grp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594100" y="4359348"/>
            <a:ext cx="4586589" cy="0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53396" y="2831067"/>
            <a:ext cx="1866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-.21***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9422" y="2831067"/>
            <a:ext cx="174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= -.18*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3613" y="3807770"/>
            <a:ext cx="167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= .10***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5624" y="4448838"/>
            <a:ext cx="166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= .06**)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5699051"/>
            <a:ext cx="10171814" cy="83099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>
                <a:alpha val="99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.044;  Indirect effect of White Consciousness on Political Violence: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.039 (95% CI: .026,  .056).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10BDF4-719A-4F3A-84BF-74737F92BFBE}"/>
              </a:ext>
            </a:extLst>
          </p:cNvPr>
          <p:cNvCxnSpPr>
            <a:cxnSpLocks/>
          </p:cNvCxnSpPr>
          <p:nvPr/>
        </p:nvCxnSpPr>
        <p:spPr>
          <a:xfrm flipV="1">
            <a:off x="3502640" y="3024133"/>
            <a:ext cx="1256085" cy="633470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6E980E-1E97-45C4-997F-F27D7D341FD1}"/>
              </a:ext>
            </a:extLst>
          </p:cNvPr>
          <p:cNvCxnSpPr>
            <a:cxnSpLocks/>
          </p:cNvCxnSpPr>
          <p:nvPr/>
        </p:nvCxnSpPr>
        <p:spPr>
          <a:xfrm>
            <a:off x="7251178" y="3024133"/>
            <a:ext cx="1070507" cy="597609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58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97467"/>
          </a:xfrm>
        </p:spPr>
        <p:txBody>
          <a:bodyPr anchor="t"/>
          <a:lstStyle/>
          <a:p>
            <a:pPr algn="ctr"/>
            <a:r>
              <a:rPr lang="en-US" b="1" dirty="0"/>
              <a:t>Then and Now?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63" y="742506"/>
            <a:ext cx="11529942" cy="54669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The effect of White Consciousness on political violence </a:t>
            </a:r>
            <a:r>
              <a:rPr lang="en-US" b="1" dirty="0"/>
              <a:t>has more than doubled since 2016</a:t>
            </a:r>
            <a:r>
              <a:rPr lang="en-US" dirty="0"/>
              <a:t> </a:t>
            </a:r>
            <a:r>
              <a:rPr lang="en-US" b="1" dirty="0"/>
              <a:t>and is significantly greater in 2018 </a:t>
            </a:r>
          </a:p>
          <a:p>
            <a:pPr marL="0" indent="0">
              <a:buNone/>
            </a:pPr>
            <a:r>
              <a:rPr lang="en-US" dirty="0"/>
              <a:t>2016 </a:t>
            </a:r>
            <a:r>
              <a:rPr lang="el-GR" dirty="0"/>
              <a:t>β </a:t>
            </a:r>
            <a:r>
              <a:rPr lang="en-US" dirty="0"/>
              <a:t>a = .055,   2018 </a:t>
            </a:r>
            <a:r>
              <a:rPr lang="el-GR" dirty="0"/>
              <a:t>β</a:t>
            </a:r>
            <a:r>
              <a:rPr lang="en-US" dirty="0"/>
              <a:t> = .147 , </a:t>
            </a:r>
            <a:r>
              <a:rPr lang="en-US" i="1" dirty="0"/>
              <a:t>t(4140) = 3.53, p &lt; .001) </a:t>
            </a:r>
          </a:p>
          <a:p>
            <a:pPr>
              <a:buNone/>
            </a:pPr>
            <a:endParaRPr lang="en-US" i="1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4" name="Picture 2" descr="Image result for tea party movement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68" y="2466754"/>
            <a:ext cx="4922900" cy="3696348"/>
          </a:xfrm>
          <a:prstGeom prst="rect">
            <a:avLst/>
          </a:prstGeom>
          <a:noFill/>
        </p:spPr>
      </p:pic>
      <p:pic>
        <p:nvPicPr>
          <p:cNvPr id="72706" name="Picture 2" descr="https://api.time.com/wp-content/uploads/2017/08/charlottesville-neo-nazis-second-amendment-trump-free-speech-aclu.jpg?w=600&amp;quality=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3869" y="2463222"/>
            <a:ext cx="6631915" cy="3724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6824"/>
          </a:xfrm>
        </p:spPr>
        <p:txBody>
          <a:bodyPr/>
          <a:lstStyle/>
          <a:p>
            <a:pPr algn="ctr"/>
            <a:r>
              <a:rPr lang="en-US" b="1" dirty="0"/>
              <a:t>Discussion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2273" y="1016000"/>
            <a:ext cx="6885457" cy="5509988"/>
          </a:xfrm>
        </p:spPr>
        <p:txBody>
          <a:bodyPr anchor="t">
            <a:normAutofit lnSpcReduction="10000"/>
          </a:bodyPr>
          <a:lstStyle/>
          <a:p>
            <a:pPr>
              <a:buNone/>
            </a:pPr>
            <a:r>
              <a:rPr lang="en-US" dirty="0"/>
              <a:t>Income inequality is on the rise in the 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Paradoxically, the </a:t>
            </a:r>
            <a:r>
              <a:rPr lang="en-US" i="1" dirty="0">
                <a:solidFill>
                  <a:srgbClr val="FF0000"/>
                </a:solidFill>
              </a:rPr>
              <a:t>perception of equality</a:t>
            </a:r>
            <a:r>
              <a:rPr lang="en-US" dirty="0">
                <a:solidFill>
                  <a:srgbClr val="FF0000"/>
                </a:solidFill>
              </a:rPr>
              <a:t> partially drives </a:t>
            </a:r>
            <a:r>
              <a:rPr lang="en-US" dirty="0"/>
              <a:t>political violence among Whites.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Toxic White Identity may involve the belief that Whites are an oppressed minority.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are Whites oppressed in an environment where incomes are purportedly more equal? </a:t>
            </a:r>
          </a:p>
        </p:txBody>
      </p:sp>
      <p:pic>
        <p:nvPicPr>
          <p:cNvPr id="8" name="Picture 7" descr="https://s.abcnews.com/images/US/white-nationalists-rtr-jc-180129_16x9_992.jpg"/>
          <p:cNvPicPr>
            <a:picLocks noChangeAspect="1" noChangeArrowheads="1"/>
          </p:cNvPicPr>
          <p:nvPr/>
        </p:nvPicPr>
        <p:blipFill>
          <a:blip r:embed="rId3"/>
          <a:srcRect r="26907" b="1302"/>
          <a:stretch>
            <a:fillRect/>
          </a:stretch>
        </p:blipFill>
        <p:spPr bwMode="auto">
          <a:xfrm>
            <a:off x="7887006" y="3636335"/>
            <a:ext cx="3379378" cy="2566805"/>
          </a:xfrm>
          <a:prstGeom prst="rect">
            <a:avLst/>
          </a:prstGeom>
          <a:noFill/>
        </p:spPr>
      </p:pic>
      <p:pic>
        <p:nvPicPr>
          <p:cNvPr id="11266" name="Picture 2" descr="Image result for tea party move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5709" y="638627"/>
            <a:ext cx="3665829" cy="2566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51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6824"/>
          </a:xfrm>
        </p:spPr>
        <p:txBody>
          <a:bodyPr/>
          <a:lstStyle/>
          <a:p>
            <a:pPr algn="ctr"/>
            <a:r>
              <a:rPr lang="en-US" b="1" dirty="0"/>
              <a:t>Discussion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2273" y="774012"/>
            <a:ext cx="10921441" cy="5751976"/>
          </a:xfrm>
        </p:spPr>
        <p:txBody>
          <a:bodyPr anchor="t"/>
          <a:lstStyle/>
          <a:p>
            <a:pPr algn="ctr">
              <a:buNone/>
            </a:pPr>
            <a:r>
              <a:rPr lang="en-US" dirty="0"/>
              <a:t>When equality feels like oppression 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582384" y="2426155"/>
          <a:ext cx="4976586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7656" y="1596571"/>
            <a:ext cx="518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Income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before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transfers and taxes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6584722" y="2426376"/>
          <a:ext cx="4974336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70912" y="1589314"/>
            <a:ext cx="518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Income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transfers and taxes</a:t>
            </a:r>
          </a:p>
        </p:txBody>
      </p:sp>
    </p:spTree>
    <p:extLst>
      <p:ext uri="{BB962C8B-B14F-4D97-AF65-F5344CB8AC3E}">
        <p14:creationId xmlns:p14="http://schemas.microsoft.com/office/powerpoint/2010/main" val="15413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1" grpId="0">
        <p:bldAsOne/>
      </p:bldGraphic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55077"/>
          </a:xfrm>
        </p:spPr>
        <p:txBody>
          <a:bodyPr/>
          <a:lstStyle/>
          <a:p>
            <a:pPr algn="ctr"/>
            <a:r>
              <a:rPr lang="en-US" b="1" dirty="0"/>
              <a:t>Minority Group Consciousness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55" y="780585"/>
            <a:ext cx="11345594" cy="5263834"/>
          </a:xfrm>
        </p:spPr>
        <p:txBody>
          <a:bodyPr anchor="t">
            <a:normAutofit/>
          </a:bodyPr>
          <a:lstStyle/>
          <a:p>
            <a:pPr algn="ctr">
              <a:buNone/>
            </a:pPr>
            <a:endParaRPr lang="en-US" sz="1800" dirty="0"/>
          </a:p>
          <a:p>
            <a:pPr algn="ctr">
              <a:buNone/>
            </a:pPr>
            <a:r>
              <a:rPr lang="en-US" sz="1800" dirty="0"/>
              <a:t>(</a:t>
            </a:r>
            <a:r>
              <a:rPr lang="it-IT" sz="1800" dirty="0"/>
              <a:t>Miller, Gurin, Gurin,&amp; Malanchuk, 1981) </a:t>
            </a:r>
          </a:p>
          <a:p>
            <a:pPr lvl="1">
              <a:buNone/>
            </a:pPr>
            <a:endParaRPr lang="it-IT" dirty="0"/>
          </a:p>
          <a:p>
            <a:pPr marL="0" indent="0">
              <a:buNone/>
            </a:pPr>
            <a:r>
              <a:rPr lang="en-US" b="1" dirty="0"/>
              <a:t>                               </a:t>
            </a:r>
          </a:p>
          <a:p>
            <a:pPr marL="0" indent="0">
              <a:buNone/>
            </a:pPr>
            <a:r>
              <a:rPr lang="en-US" b="1" dirty="0"/>
              <a:t>                                                 </a:t>
            </a:r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B1FD09-FBFA-406C-8C38-91A75B295E82}"/>
              </a:ext>
            </a:extLst>
          </p:cNvPr>
          <p:cNvSpPr/>
          <p:nvPr/>
        </p:nvSpPr>
        <p:spPr>
          <a:xfrm>
            <a:off x="543951" y="1835662"/>
            <a:ext cx="2155615" cy="98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identity 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BB11F9-B46D-40AA-AA0D-B4184796EC9C}"/>
              </a:ext>
            </a:extLst>
          </p:cNvPr>
          <p:cNvSpPr/>
          <p:nvPr/>
        </p:nvSpPr>
        <p:spPr>
          <a:xfrm>
            <a:off x="4897444" y="1856248"/>
            <a:ext cx="2155615" cy="98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Ideological beliefs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B96FB8-F33C-4BA1-B4BF-113855ADC9C7}"/>
              </a:ext>
            </a:extLst>
          </p:cNvPr>
          <p:cNvSpPr/>
          <p:nvPr/>
        </p:nvSpPr>
        <p:spPr>
          <a:xfrm>
            <a:off x="9250937" y="1856248"/>
            <a:ext cx="2155615" cy="98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Collective action </a:t>
            </a:r>
          </a:p>
        </p:txBody>
      </p:sp>
      <p:pic>
        <p:nvPicPr>
          <p:cNvPr id="48130" name="Picture 2" descr="http://connectplatform.com/images/blogs/2883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87" y="3188537"/>
            <a:ext cx="2606926" cy="2537524"/>
          </a:xfrm>
          <a:prstGeom prst="rect">
            <a:avLst/>
          </a:prstGeom>
          <a:noFill/>
        </p:spPr>
      </p:pic>
      <p:pic>
        <p:nvPicPr>
          <p:cNvPr id="48132" name="Picture 4" descr="https://www.biography.com/.image/t_share/MTYxMTY1ODAzOTc3MTg4ODY2/1_malcolm-x-1925---1965-holds-up-an-issue-of-the-muhammad-speaks-newspaper-during-a-rally-new-york-new-york-july-27-1963-photo-by-underwood-archivesgetty-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3898" y="3263900"/>
            <a:ext cx="2940917" cy="2463800"/>
          </a:xfrm>
          <a:prstGeom prst="rect">
            <a:avLst/>
          </a:prstGeom>
          <a:noFill/>
        </p:spPr>
      </p:pic>
      <p:pic>
        <p:nvPicPr>
          <p:cNvPr id="9" name="Picture 2" descr="Image result for black lives matter&quot;"/>
          <p:cNvPicPr>
            <a:picLocks noChangeAspect="1" noChangeArrowheads="1"/>
          </p:cNvPicPr>
          <p:nvPr/>
        </p:nvPicPr>
        <p:blipFill>
          <a:blip r:embed="rId5"/>
          <a:srcRect l="15355"/>
          <a:stretch>
            <a:fillRect/>
          </a:stretch>
        </p:blipFill>
        <p:spPr bwMode="auto">
          <a:xfrm>
            <a:off x="8732412" y="3291395"/>
            <a:ext cx="3093321" cy="243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653" y="0"/>
            <a:ext cx="10018713" cy="1055077"/>
          </a:xfrm>
        </p:spPr>
        <p:txBody>
          <a:bodyPr/>
          <a:lstStyle/>
          <a:p>
            <a:pPr algn="ctr"/>
            <a:r>
              <a:rPr lang="en-US" b="1" dirty="0"/>
              <a:t>White Group Consciousness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55" y="780585"/>
            <a:ext cx="11345594" cy="5263834"/>
          </a:xfrm>
        </p:spPr>
        <p:txBody>
          <a:bodyPr anchor="t">
            <a:normAutofit/>
          </a:bodyPr>
          <a:lstStyle/>
          <a:p>
            <a:pPr algn="ctr">
              <a:buNone/>
            </a:pPr>
            <a:endParaRPr lang="en-US" sz="1800" dirty="0"/>
          </a:p>
          <a:p>
            <a:pPr algn="ctr">
              <a:buNone/>
            </a:pPr>
            <a:r>
              <a:rPr lang="en-US" sz="1800" dirty="0"/>
              <a:t>(</a:t>
            </a:r>
            <a:r>
              <a:rPr lang="it-IT" sz="1800" dirty="0"/>
              <a:t>Jardina 2018) </a:t>
            </a:r>
          </a:p>
          <a:p>
            <a:pPr lvl="1">
              <a:buNone/>
            </a:pPr>
            <a:endParaRPr lang="it-IT" dirty="0"/>
          </a:p>
          <a:p>
            <a:pPr marL="0" indent="0">
              <a:buNone/>
            </a:pPr>
            <a:r>
              <a:rPr lang="en-US" b="1" dirty="0"/>
              <a:t>                               </a:t>
            </a:r>
          </a:p>
          <a:p>
            <a:pPr marL="0" indent="0">
              <a:buNone/>
            </a:pPr>
            <a:r>
              <a:rPr lang="en-US" b="1" dirty="0"/>
              <a:t>                                                 </a:t>
            </a:r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B1FD09-FBFA-406C-8C38-91A75B295E82}"/>
              </a:ext>
            </a:extLst>
          </p:cNvPr>
          <p:cNvSpPr/>
          <p:nvPr/>
        </p:nvSpPr>
        <p:spPr>
          <a:xfrm>
            <a:off x="543951" y="1835662"/>
            <a:ext cx="2155615" cy="98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identity 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BB11F9-B46D-40AA-AA0D-B4184796EC9C}"/>
              </a:ext>
            </a:extLst>
          </p:cNvPr>
          <p:cNvSpPr/>
          <p:nvPr/>
        </p:nvSpPr>
        <p:spPr>
          <a:xfrm>
            <a:off x="4897444" y="1856248"/>
            <a:ext cx="2155615" cy="98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Ideological beliefs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B96FB8-F33C-4BA1-B4BF-113855ADC9C7}"/>
              </a:ext>
            </a:extLst>
          </p:cNvPr>
          <p:cNvSpPr/>
          <p:nvPr/>
        </p:nvSpPr>
        <p:spPr>
          <a:xfrm>
            <a:off x="9250937" y="1856248"/>
            <a:ext cx="2155615" cy="98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Collective action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FA1578-42C4-4E3B-B832-81D6DBC3A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" t="21788" r="335" b="30390"/>
          <a:stretch/>
        </p:blipFill>
        <p:spPr>
          <a:xfrm>
            <a:off x="199153" y="3161170"/>
            <a:ext cx="2956643" cy="2539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5DA87D-D11C-4A6B-8B31-B8B1E9DF9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5" t="14685" r="4718" b="6250"/>
          <a:stretch/>
        </p:blipFill>
        <p:spPr>
          <a:xfrm>
            <a:off x="4029363" y="3167147"/>
            <a:ext cx="3891776" cy="2539049"/>
          </a:xfrm>
          <a:prstGeom prst="rect">
            <a:avLst/>
          </a:prstGeom>
        </p:spPr>
      </p:pic>
      <p:pic>
        <p:nvPicPr>
          <p:cNvPr id="11" name="Picture 2" descr="Image result for white lives matter"/>
          <p:cNvPicPr>
            <a:picLocks noChangeAspect="1" noChangeArrowheads="1"/>
          </p:cNvPicPr>
          <p:nvPr/>
        </p:nvPicPr>
        <p:blipFill>
          <a:blip r:embed="rId5"/>
          <a:srcRect l="35820"/>
          <a:stretch>
            <a:fillRect/>
          </a:stretch>
        </p:blipFill>
        <p:spPr bwMode="auto">
          <a:xfrm>
            <a:off x="8693320" y="3017284"/>
            <a:ext cx="2996482" cy="268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653" y="0"/>
            <a:ext cx="10018713" cy="1055077"/>
          </a:xfrm>
        </p:spPr>
        <p:txBody>
          <a:bodyPr/>
          <a:lstStyle/>
          <a:p>
            <a:pPr algn="ctr"/>
            <a:r>
              <a:rPr lang="en-US" b="1" dirty="0"/>
              <a:t>Political Violence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55" y="780585"/>
            <a:ext cx="11345594" cy="5263834"/>
          </a:xfrm>
        </p:spPr>
        <p:txBody>
          <a:bodyPr anchor="t">
            <a:normAutofit/>
          </a:bodyPr>
          <a:lstStyle/>
          <a:p>
            <a:pPr algn="ctr">
              <a:buNone/>
            </a:pPr>
            <a:endParaRPr lang="en-US" sz="1800" dirty="0"/>
          </a:p>
          <a:p>
            <a:pPr algn="ctr">
              <a:buNone/>
            </a:pPr>
            <a:r>
              <a:rPr lang="en-US" sz="1800" dirty="0"/>
              <a:t>(Bell, </a:t>
            </a:r>
            <a:r>
              <a:rPr lang="en-US" sz="1800" dirty="0" err="1"/>
              <a:t>Cingranelli</a:t>
            </a:r>
            <a:r>
              <a:rPr lang="en-US" sz="1800" dirty="0"/>
              <a:t>, </a:t>
            </a:r>
            <a:r>
              <a:rPr lang="en-US" sz="1800" dirty="0" err="1"/>
              <a:t>Murdie</a:t>
            </a:r>
            <a:r>
              <a:rPr lang="en-US" sz="1800" dirty="0"/>
              <a:t>, &amp; </a:t>
            </a:r>
            <a:r>
              <a:rPr lang="en-US" sz="1800" dirty="0" err="1"/>
              <a:t>Caglayan</a:t>
            </a:r>
            <a:r>
              <a:rPr lang="en-US" sz="1800" dirty="0"/>
              <a:t>, 2013)</a:t>
            </a:r>
            <a:endParaRPr lang="it-IT" dirty="0"/>
          </a:p>
          <a:p>
            <a:pPr marL="0" indent="0">
              <a:buNone/>
            </a:pPr>
            <a:r>
              <a:rPr lang="en-US" b="1" dirty="0"/>
              <a:t>                               </a:t>
            </a:r>
          </a:p>
          <a:p>
            <a:pPr marL="0" indent="0">
              <a:buNone/>
            </a:pPr>
            <a:r>
              <a:rPr lang="en-US" b="1" dirty="0"/>
              <a:t>                                                 </a:t>
            </a:r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B1FD09-FBFA-406C-8C38-91A75B295E82}"/>
              </a:ext>
            </a:extLst>
          </p:cNvPr>
          <p:cNvSpPr/>
          <p:nvPr/>
        </p:nvSpPr>
        <p:spPr>
          <a:xfrm>
            <a:off x="543951" y="1630946"/>
            <a:ext cx="2155615" cy="98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Maintaining power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BB11F9-B46D-40AA-AA0D-B4184796EC9C}"/>
              </a:ext>
            </a:extLst>
          </p:cNvPr>
          <p:cNvSpPr/>
          <p:nvPr/>
        </p:nvSpPr>
        <p:spPr>
          <a:xfrm>
            <a:off x="4870149" y="1692475"/>
            <a:ext cx="2155615" cy="98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Relative deprivation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B96FB8-F33C-4BA1-B4BF-113855ADC9C7}"/>
              </a:ext>
            </a:extLst>
          </p:cNvPr>
          <p:cNvSpPr/>
          <p:nvPr/>
        </p:nvSpPr>
        <p:spPr>
          <a:xfrm>
            <a:off x="9250937" y="1665179"/>
            <a:ext cx="2155615" cy="98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Income inequality </a:t>
            </a:r>
          </a:p>
        </p:txBody>
      </p:sp>
      <p:pic>
        <p:nvPicPr>
          <p:cNvPr id="246788" name="Picture 4" descr="https://www.telegraph.co.uk/content/dam/women/2017/04/10/TELEMMGLPICT000002712711_trans_NvBQzQNjv4BqIjSdv-kovZVed7evFzR15gGf_V-V5jOwZSRRGGfBN6A.jpeg?imwidth=1400"/>
          <p:cNvPicPr>
            <a:picLocks noChangeAspect="1" noChangeArrowheads="1"/>
          </p:cNvPicPr>
          <p:nvPr/>
        </p:nvPicPr>
        <p:blipFill>
          <a:blip r:embed="rId3"/>
          <a:srcRect l="23245" t="5994" r="29245" b="15087"/>
          <a:stretch>
            <a:fillRect/>
          </a:stretch>
        </p:blipFill>
        <p:spPr bwMode="auto">
          <a:xfrm>
            <a:off x="182096" y="2946400"/>
            <a:ext cx="3107204" cy="3225800"/>
          </a:xfrm>
          <a:prstGeom prst="rect">
            <a:avLst/>
          </a:prstGeom>
          <a:noFill/>
        </p:spPr>
      </p:pic>
      <p:pic>
        <p:nvPicPr>
          <p:cNvPr id="246790" name="Picture 6" descr="https://i.dailymail.co.uk/i/pix/2011/10/04/article-2045040-0E2A94B100000578-930_468x286.jpg"/>
          <p:cNvPicPr>
            <a:picLocks noChangeAspect="1" noChangeArrowheads="1"/>
          </p:cNvPicPr>
          <p:nvPr/>
        </p:nvPicPr>
        <p:blipFill>
          <a:blip r:embed="rId4"/>
          <a:srcRect r="36953"/>
          <a:stretch>
            <a:fillRect/>
          </a:stretch>
        </p:blipFill>
        <p:spPr bwMode="auto">
          <a:xfrm>
            <a:off x="4422774" y="2976562"/>
            <a:ext cx="3336926" cy="3234444"/>
          </a:xfrm>
          <a:prstGeom prst="rect">
            <a:avLst/>
          </a:prstGeom>
          <a:noFill/>
        </p:spPr>
      </p:pic>
      <p:graphicFrame>
        <p:nvGraphicFramePr>
          <p:cNvPr id="15" name="Chart 14"/>
          <p:cNvGraphicFramePr/>
          <p:nvPr/>
        </p:nvGraphicFramePr>
        <p:xfrm>
          <a:off x="8331200" y="2645817"/>
          <a:ext cx="3860800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8356655" y="5886150"/>
            <a:ext cx="391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(Congressional Budget Office, 2019)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Graphic spid="15" grpId="0" uiExpand="1">
        <p:bldSub>
          <a:bldChart bld="category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1604964"/>
            <a:ext cx="8020378" cy="29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64" y="914400"/>
            <a:ext cx="9703620" cy="5226148"/>
          </a:xfrm>
        </p:spPr>
        <p:txBody>
          <a:bodyPr anchor="t"/>
          <a:lstStyle/>
          <a:p>
            <a:pPr>
              <a:buNone/>
            </a:pPr>
            <a:r>
              <a:rPr lang="en-US" b="1" dirty="0"/>
              <a:t>Research Questions: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 lvl="1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7223" y="0"/>
            <a:ext cx="8432020" cy="10049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Current Studies </a:t>
            </a:r>
          </a:p>
        </p:txBody>
      </p:sp>
      <p:sp useBgFill="1">
        <p:nvSpPr>
          <p:cNvPr id="7" name="Rectangle 6"/>
          <p:cNvSpPr/>
          <p:nvPr/>
        </p:nvSpPr>
        <p:spPr>
          <a:xfrm>
            <a:off x="3137339" y="1529255"/>
            <a:ext cx="3484178" cy="1834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4998" y="2969050"/>
            <a:ext cx="595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235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68011" y="1821711"/>
            <a:ext cx="595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6995" y="1811079"/>
            <a:ext cx="595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63" y="914400"/>
            <a:ext cx="11654177" cy="5226148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en-US" b="1" dirty="0"/>
              <a:t>Research Questions: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Data 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dirty="0"/>
              <a:t>We examine these questions using two nationally representative samples of self identified Whites, the 2016 ANES and the 2018 ANES pilot study 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 useBgFill="1">
        <p:nvSpPr>
          <p:cNvPr id="7" name="Rectangle 6"/>
          <p:cNvSpPr/>
          <p:nvPr/>
        </p:nvSpPr>
        <p:spPr>
          <a:xfrm>
            <a:off x="2427766" y="1467293"/>
            <a:ext cx="5238307" cy="1502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9591" y="2732567"/>
            <a:ext cx="595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07223" y="0"/>
            <a:ext cx="8432020" cy="10049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Current Studies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1604964"/>
            <a:ext cx="8020378" cy="29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2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555" y="1166801"/>
            <a:ext cx="10881045" cy="51210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Participants</a:t>
            </a:r>
          </a:p>
          <a:p>
            <a:pPr>
              <a:buNone/>
            </a:pPr>
            <a:r>
              <a:rPr lang="en-US" b="1" dirty="0"/>
              <a:t>	  </a:t>
            </a:r>
            <a:r>
              <a:rPr lang="en-US" sz="2400" dirty="0"/>
              <a:t>2016 ANES Study, </a:t>
            </a:r>
            <a:r>
              <a:rPr lang="en-US" sz="2400" u="sng" dirty="0"/>
              <a:t>n = 2307 self identified Whites </a:t>
            </a:r>
          </a:p>
          <a:p>
            <a:pPr>
              <a:buNone/>
            </a:pPr>
            <a:r>
              <a:rPr lang="en-US" sz="2400" b="1" dirty="0"/>
              <a:t>	</a:t>
            </a:r>
          </a:p>
          <a:p>
            <a:pPr>
              <a:buNone/>
            </a:pPr>
            <a:r>
              <a:rPr lang="en-US" sz="2400" b="1" dirty="0"/>
              <a:t>     Gender:</a:t>
            </a:r>
            <a:r>
              <a:rPr lang="en-US" sz="2400" dirty="0"/>
              <a:t> 49.7% male, 50.3% female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sz="2400" dirty="0"/>
              <a:t>Median </a:t>
            </a:r>
            <a:r>
              <a:rPr lang="en-US" sz="2400" b="1" dirty="0"/>
              <a:t>Age</a:t>
            </a:r>
            <a:r>
              <a:rPr lang="en-US" sz="2400" dirty="0"/>
              <a:t>=  52, with a range of 18-91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Median </a:t>
            </a:r>
            <a:r>
              <a:rPr lang="en-US" sz="2400" b="1" dirty="0"/>
              <a:t>Education</a:t>
            </a:r>
            <a:r>
              <a:rPr lang="en-US" sz="2400" dirty="0"/>
              <a:t> was an associates degree with 36.42% having less than an associates and 48.4% with more than an associates degree  </a:t>
            </a:r>
          </a:p>
          <a:p>
            <a:pPr lvl="1"/>
            <a:endParaRPr lang="en-US" sz="2400" dirty="0"/>
          </a:p>
          <a:p>
            <a:pPr lvl="1">
              <a:buNone/>
            </a:pPr>
            <a:r>
              <a:rPr lang="en-US" sz="2400" b="1" dirty="0"/>
              <a:t>Liberalism/Conservatism</a:t>
            </a:r>
            <a:r>
              <a:rPr lang="en-US" sz="2400" dirty="0"/>
              <a:t>:  </a:t>
            </a:r>
            <a:r>
              <a:rPr lang="en-US" sz="2400" dirty="0">
                <a:solidFill>
                  <a:srgbClr val="0070C0"/>
                </a:solidFill>
              </a:rPr>
              <a:t>1 Extremely liberal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FF0000"/>
                </a:solidFill>
              </a:rPr>
              <a:t> 7 Extremely conservative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190" y="0"/>
            <a:ext cx="8432020" cy="10049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Methods: 2016 ANES </a:t>
            </a:r>
          </a:p>
        </p:txBody>
      </p:sp>
    </p:spTree>
    <p:extLst>
      <p:ext uri="{BB962C8B-B14F-4D97-AF65-F5344CB8AC3E}">
        <p14:creationId xmlns:p14="http://schemas.microsoft.com/office/powerpoint/2010/main" val="396671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1" y="494467"/>
            <a:ext cx="10738210" cy="53949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b="1" dirty="0"/>
              <a:t>White Consciousness  </a:t>
            </a:r>
            <a:r>
              <a:rPr lang="en-US" sz="2800" dirty="0"/>
              <a:t>(3 items, Alpha .95; </a:t>
            </a:r>
            <a:r>
              <a:rPr lang="en-US" sz="2800" dirty="0" err="1"/>
              <a:t>Jardina</a:t>
            </a:r>
            <a:r>
              <a:rPr lang="en-US" sz="2800" dirty="0"/>
              <a:t> 2018)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800" dirty="0"/>
              <a:t>How important is being White to your identity? 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b="1" dirty="0"/>
              <a:t>How</a:t>
            </a:r>
            <a:r>
              <a:rPr lang="en-US" sz="2800" dirty="0"/>
              <a:t> important is it for  Whites to work together to change laws unfair to Whites?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	1 not at all important, </a:t>
            </a:r>
            <a:r>
              <a:rPr lang="en-US" sz="2800" b="1" dirty="0">
                <a:solidFill>
                  <a:srgbClr val="FF0000"/>
                </a:solidFill>
              </a:rPr>
              <a:t>5 extremely important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How likely is it that many Whites are unable to find a job because employers are hiring minorities instead? </a:t>
            </a:r>
          </a:p>
          <a:p>
            <a:pPr lvl="1">
              <a:buNone/>
            </a:pPr>
            <a:r>
              <a:rPr lang="en-US" sz="2800" dirty="0">
                <a:solidFill>
                  <a:srgbClr val="FF0000"/>
                </a:solidFill>
              </a:rPr>
              <a:t>		1 not likely; </a:t>
            </a:r>
            <a:r>
              <a:rPr lang="en-US" sz="2800" b="1" dirty="0">
                <a:solidFill>
                  <a:srgbClr val="FF0000"/>
                </a:solidFill>
              </a:rPr>
              <a:t>5 Very likely</a:t>
            </a:r>
            <a:endParaRPr lang="en-US" sz="2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57987" y="0"/>
            <a:ext cx="8432020" cy="10049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Methods: 2016 ANES </a:t>
            </a:r>
          </a:p>
        </p:txBody>
      </p:sp>
    </p:spTree>
    <p:extLst>
      <p:ext uri="{BB962C8B-B14F-4D97-AF65-F5344CB8AC3E}">
        <p14:creationId xmlns:p14="http://schemas.microsoft.com/office/powerpoint/2010/main" val="364090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SP2020_Widescreen Presentation">
  <a:themeElements>
    <a:clrScheme name="Custom 5">
      <a:dk1>
        <a:srgbClr val="26174D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PSP2020_Widescreen Presentation">
  <a:themeElements>
    <a:clrScheme name="Custom 5">
      <a:dk1>
        <a:srgbClr val="26174D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1134</Words>
  <Application>Microsoft Office PowerPoint</Application>
  <PresentationFormat>Widescreen</PresentationFormat>
  <Paragraphs>318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SPSP2020_Widescreen Presentation</vt:lpstr>
      <vt:lpstr>1_SPSP2020_Widescreen Presentation</vt:lpstr>
      <vt:lpstr>PowerPoint Presentation</vt:lpstr>
      <vt:lpstr>When equality feels like oppression Examining the relationship between white identity and political violence</vt:lpstr>
      <vt:lpstr>Minority Group Consciousness </vt:lpstr>
      <vt:lpstr>White Group Consciousness </vt:lpstr>
      <vt:lpstr>Political Violence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Regression Predicting Political Violence </vt:lpstr>
      <vt:lpstr>Income Gap Mediation Analysis</vt:lpstr>
      <vt:lpstr>Study 1 Discussion </vt:lpstr>
      <vt:lpstr>PowerPoint Presentation</vt:lpstr>
      <vt:lpstr>PowerPoint Presentation</vt:lpstr>
      <vt:lpstr>PowerPoint Presentation</vt:lpstr>
      <vt:lpstr>PowerPoint Presentation</vt:lpstr>
      <vt:lpstr>Regression Predicting Democratic Norms</vt:lpstr>
      <vt:lpstr>PowerPoint Presentation</vt:lpstr>
      <vt:lpstr>Income Gap Mediation Analysis</vt:lpstr>
      <vt:lpstr>Then and Now? </vt:lpstr>
      <vt:lpstr>Discussion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 Bellovary</dc:creator>
  <cp:lastModifiedBy>Ande Bellovary</cp:lastModifiedBy>
  <cp:revision>2</cp:revision>
  <dcterms:created xsi:type="dcterms:W3CDTF">2020-02-23T20:32:20Z</dcterms:created>
  <dcterms:modified xsi:type="dcterms:W3CDTF">2020-02-23T20:35:20Z</dcterms:modified>
</cp:coreProperties>
</file>